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sldIdLst>
    <p:sldId id="256" r:id="rId5"/>
    <p:sldId id="261" r:id="rId6"/>
    <p:sldId id="498" r:id="rId7"/>
    <p:sldId id="501" r:id="rId8"/>
    <p:sldId id="257" r:id="rId9"/>
    <p:sldId id="502" r:id="rId10"/>
    <p:sldId id="505" r:id="rId11"/>
    <p:sldId id="480" r:id="rId12"/>
    <p:sldId id="506" r:id="rId13"/>
    <p:sldId id="517" r:id="rId14"/>
    <p:sldId id="518" r:id="rId15"/>
    <p:sldId id="514" r:id="rId16"/>
    <p:sldId id="515" r:id="rId17"/>
    <p:sldId id="516" r:id="rId18"/>
    <p:sldId id="519" r:id="rId19"/>
    <p:sldId id="520" r:id="rId20"/>
    <p:sldId id="495" r:id="rId21"/>
    <p:sldId id="507" r:id="rId22"/>
    <p:sldId id="521" r:id="rId23"/>
    <p:sldId id="508" r:id="rId24"/>
    <p:sldId id="510" r:id="rId25"/>
    <p:sldId id="509" r:id="rId26"/>
    <p:sldId id="513" r:id="rId27"/>
    <p:sldId id="512" r:id="rId28"/>
    <p:sldId id="523" r:id="rId29"/>
    <p:sldId id="511" r:id="rId30"/>
    <p:sldId id="522" r:id="rId31"/>
    <p:sldId id="497"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516"/>
    <a:srgbClr val="E19C1F"/>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86" autoAdjust="0"/>
  </p:normalViewPr>
  <p:slideViewPr>
    <p:cSldViewPr snapToGrid="0">
      <p:cViewPr varScale="1">
        <p:scale>
          <a:sx n="102" d="100"/>
          <a:sy n="102" d="100"/>
        </p:scale>
        <p:origin x="954" y="114"/>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3/24/2023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policy/polaris/economics/cost-effectivenes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Ø"/>
            </a:pPr>
            <a:r>
              <a:rPr lang="en-US" sz="1200" dirty="0"/>
              <a:t>Continuing to support people in traditional models of service is </a:t>
            </a:r>
            <a:r>
              <a:rPr lang="en-US" sz="1200" b="1" dirty="0">
                <a:solidFill>
                  <a:srgbClr val="0070C0"/>
                </a:solidFill>
              </a:rPr>
              <a:t>no longer sustainable</a:t>
            </a:r>
          </a:p>
          <a:p>
            <a:pPr lvl="1">
              <a:buFont typeface="Wingdings" panose="05000000000000000000" pitchFamily="2" charset="2"/>
              <a:buChar char="Ø"/>
            </a:pPr>
            <a:r>
              <a:rPr lang="en-US" sz="1200" dirty="0"/>
              <a:t>New, viable support models utilize </a:t>
            </a:r>
            <a:r>
              <a:rPr lang="en-US" sz="1200" b="1" dirty="0">
                <a:solidFill>
                  <a:srgbClr val="0070C0"/>
                </a:solidFill>
              </a:rPr>
              <a:t>natural community settings </a:t>
            </a:r>
            <a:r>
              <a:rPr lang="en-US" sz="1200" dirty="0"/>
              <a:t>(where </a:t>
            </a:r>
            <a:r>
              <a:rPr lang="en-US" sz="1200" b="1" dirty="0">
                <a:solidFill>
                  <a:srgbClr val="FF0000"/>
                </a:solidFill>
              </a:rPr>
              <a:t>natural supports</a:t>
            </a:r>
            <a:r>
              <a:rPr lang="en-US" sz="1200" dirty="0"/>
              <a:t> can be engaged), </a:t>
            </a:r>
            <a:r>
              <a:rPr lang="en-US" sz="1200" b="1" dirty="0">
                <a:solidFill>
                  <a:srgbClr val="00B050"/>
                </a:solidFill>
              </a:rPr>
              <a:t>effective skills training</a:t>
            </a:r>
            <a:r>
              <a:rPr lang="en-US" sz="1200" dirty="0"/>
              <a:t>, </a:t>
            </a:r>
            <a:r>
              <a:rPr lang="en-US" sz="1200" b="1" dirty="0">
                <a:solidFill>
                  <a:srgbClr val="7030A0"/>
                </a:solidFill>
              </a:rPr>
              <a:t>technology and adaptive devices</a:t>
            </a:r>
            <a:r>
              <a:rPr lang="en-US" sz="1200" dirty="0"/>
              <a:t>.</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222913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dirty="0"/>
              <a:t>Source:  </a:t>
            </a:r>
            <a:r>
              <a:rPr lang="en-US" sz="1200" dirty="0">
                <a:effectLst/>
                <a:latin typeface="Calibri" panose="020F0502020204030204" pitchFamily="34" charset="0"/>
                <a:ea typeface="Calibri" panose="020F0502020204030204" pitchFamily="34" charset="0"/>
                <a:cs typeface="Times New Roman" panose="02020603050405020304" pitchFamily="18" charset="0"/>
              </a:rPr>
              <a:t>See: </a:t>
            </a:r>
            <a:r>
              <a:rPr lang="en-US" sz="1200" u="sng" dirty="0">
                <a:solidFill>
                  <a:srgbClr val="57B3C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https://www.cdc.gov/policy/polaris/economics/cost-effectiveness/index.html</a:t>
            </a:r>
            <a:r>
              <a:rPr lang="en-US" sz="1200" dirty="0">
                <a:effectLst/>
                <a:latin typeface="Calibri" panose="020F0502020204030204" pitchFamily="34" charset="0"/>
                <a:ea typeface="Calibri" panose="020F0502020204030204" pitchFamily="34" charset="0"/>
                <a:cs typeface="Times New Roman" panose="02020603050405020304" pitchFamily="18" charset="0"/>
              </a:rPr>
              <a:t> retrieved December 2, 2022.</a:t>
            </a:r>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79348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78,000 hours/year; average of 8 hours/week</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22197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25</a:t>
            </a:fld>
            <a:endParaRPr lang="en-US" dirty="0"/>
          </a:p>
        </p:txBody>
      </p:sp>
    </p:spTree>
    <p:extLst>
      <p:ext uri="{BB962C8B-B14F-4D97-AF65-F5344CB8AC3E}">
        <p14:creationId xmlns:p14="http://schemas.microsoft.com/office/powerpoint/2010/main" val="415883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24CB278-78E6-4E61-BDE1-4F9FBB0C0E10}" type="datetime1">
              <a:rPr lang="en-US" smtClean="0"/>
              <a:t>3/24/2023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2318C185-D710-4E0C-8038-7BCE92EB98D0}" type="datetime1">
              <a:rPr lang="en-US" smtClean="0"/>
              <a:t>3/24/2023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CD243F2F-C029-4E86-8640-9F22AF4283B9}" type="datetime1">
              <a:rPr lang="en-US" smtClean="0"/>
              <a:t>3/24/2023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73F183E0-4CE3-4567-B79C-2B1F4FAEB8CE}" type="datetime1">
              <a:rPr lang="en-US" smtClean="0"/>
              <a:t>3/24/2023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BDEA9B66-14F2-4D78-8F99-C36C4E0687A9}" type="datetime1">
              <a:rPr lang="en-US" smtClean="0"/>
              <a:t>3/24/2023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35202778-D1F2-4D40-BC1A-1344253C0748}" type="datetime1">
              <a:rPr lang="en-US" smtClean="0"/>
              <a:t>3/24/2023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0BB9DFA-F0B7-40DB-A419-5DE8F0898EC7}" type="datetime1">
              <a:rPr lang="en-US" smtClean="0"/>
              <a:t>3/24/2023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8B8843E7-6265-4258-A00F-CFDC8320BF0F}" type="datetime1">
              <a:rPr lang="en-US" smtClean="0"/>
              <a:t>3/24/2023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A1E4459A-690D-4E69-8046-27E24BE9FFE3}" type="datetime1">
              <a:rPr lang="en-US" smtClean="0"/>
              <a:t>3/24/2023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4395B640-6980-466A-BEC9-E5C8999C78BF}" type="datetime1">
              <a:rPr lang="en-US" smtClean="0"/>
              <a:t>3/24/2023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E21D3406-9A82-41BD-968F-BC8F3A90C688}" type="datetime1">
              <a:rPr lang="en-US" smtClean="0"/>
              <a:t>3/24/2023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s://d3r5ngmnz0b984.cloudfront.net/wp-content/uploads/2017/04/Working-Better-Together-Embracing-Good-Conflict-and-Solving-Bad-Conflic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mailto:lisamills@mtdd.onmicrosoft.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D56D6D-2661-4FD1-95C2-B07D37FA91EE}"/>
              </a:ext>
            </a:extLst>
          </p:cNvPr>
          <p:cNvPicPr>
            <a:picLocks noChangeAspect="1"/>
          </p:cNvPicPr>
          <p:nvPr/>
        </p:nvPicPr>
        <p:blipFill>
          <a:blip r:embed="rId2"/>
          <a:stretch>
            <a:fillRect/>
          </a:stretch>
        </p:blipFill>
        <p:spPr>
          <a:xfrm>
            <a:off x="9198834" y="390146"/>
            <a:ext cx="2146945" cy="2146945"/>
          </a:xfrm>
          <a:prstGeom prst="rect">
            <a:avLst/>
          </a:prstGeom>
        </p:spPr>
      </p:pic>
      <p:pic>
        <p:nvPicPr>
          <p:cNvPr id="5" name="Picture 4">
            <a:extLst>
              <a:ext uri="{FF2B5EF4-FFF2-40B4-BE49-F238E27FC236}">
                <a16:creationId xmlns:a16="http://schemas.microsoft.com/office/drawing/2014/main" id="{FA1194C1-BA80-E7EB-7F84-D2FEE5EFA041}"/>
              </a:ext>
            </a:extLst>
          </p:cNvPr>
          <p:cNvPicPr>
            <a:picLocks noChangeAspect="1"/>
          </p:cNvPicPr>
          <p:nvPr/>
        </p:nvPicPr>
        <p:blipFill>
          <a:blip r:embed="rId3"/>
          <a:stretch>
            <a:fillRect/>
          </a:stretch>
        </p:blipFill>
        <p:spPr>
          <a:xfrm>
            <a:off x="1483060" y="225567"/>
            <a:ext cx="4612940" cy="2152705"/>
          </a:xfrm>
          <a:prstGeom prst="rect">
            <a:avLst/>
          </a:prstGeom>
        </p:spPr>
      </p:pic>
      <p:sp>
        <p:nvSpPr>
          <p:cNvPr id="6" name="Rectangle 1">
            <a:extLst>
              <a:ext uri="{FF2B5EF4-FFF2-40B4-BE49-F238E27FC236}">
                <a16:creationId xmlns:a16="http://schemas.microsoft.com/office/drawing/2014/main" id="{D4E2BF92-EEF3-D011-EA90-FA0058204E12}"/>
              </a:ext>
            </a:extLst>
          </p:cNvPr>
          <p:cNvSpPr>
            <a:spLocks noGrp="1" noChangeArrowheads="1"/>
          </p:cNvSpPr>
          <p:nvPr>
            <p:ph type="subTitle" idx="1"/>
          </p:nvPr>
        </p:nvSpPr>
        <p:spPr bwMode="auto">
          <a:xfrm>
            <a:off x="312822" y="2355840"/>
            <a:ext cx="844616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Supporting Nebraskans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Intellectual and Developmental Disabilities to Join the Workforce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Contribute to Nebraska’s Economy</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7D83C2A-0D65-1B72-B8AB-C6D4977F8E6E}"/>
              </a:ext>
            </a:extLst>
          </p:cNvPr>
          <p:cNvSpPr txBox="1"/>
          <p:nvPr/>
        </p:nvSpPr>
        <p:spPr>
          <a:xfrm>
            <a:off x="2286001" y="4908884"/>
            <a:ext cx="8746958" cy="1723549"/>
          </a:xfrm>
          <a:prstGeom prst="rect">
            <a:avLst/>
          </a:prstGeom>
          <a:noFill/>
        </p:spPr>
        <p:txBody>
          <a:bodyPr wrap="square" rtlCol="0">
            <a:spAutoFit/>
          </a:bodyPr>
          <a:lstStyle/>
          <a:p>
            <a:r>
              <a:rPr lang="en-US" sz="2200" b="1" dirty="0"/>
              <a:t>Presentation on Study Conducted by Moving To A Different Drum, LLC</a:t>
            </a:r>
          </a:p>
          <a:p>
            <a:pPr algn="ctr"/>
            <a:r>
              <a:rPr lang="en-US" sz="2200" b="1" dirty="0"/>
              <a:t>Dr. Lisa A. Mills, PhD</a:t>
            </a:r>
          </a:p>
          <a:p>
            <a:pPr algn="ctr"/>
            <a:r>
              <a:rPr lang="en-US" sz="2200" b="1" dirty="0"/>
              <a:t>March 2023</a:t>
            </a:r>
          </a:p>
          <a:p>
            <a:pPr algn="ctr"/>
            <a:endParaRPr lang="en-US" sz="2000" dirty="0"/>
          </a:p>
          <a:p>
            <a:pPr algn="ctr"/>
            <a:r>
              <a:rPr lang="en-US" sz="2000" dirty="0"/>
              <a:t>Study funded by the Nebraska Council on Developmental Disabilities</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0"/>
            <a:ext cx="10130161" cy="1372386"/>
          </a:xfrm>
        </p:spPr>
        <p:txBody>
          <a:bodyPr/>
          <a:lstStyle/>
          <a:p>
            <a:r>
              <a:rPr lang="en-US" dirty="0">
                <a:solidFill>
                  <a:schemeClr val="tx1"/>
                </a:solidFill>
              </a:rPr>
              <a:t>Why is Competitive Integrated Employment </a:t>
            </a:r>
            <a:r>
              <a:rPr lang="en-US" dirty="0">
                <a:solidFill>
                  <a:srgbClr val="0070C0"/>
                </a:solidFill>
              </a:rPr>
              <a:t>So Hard to Facilitate</a:t>
            </a:r>
            <a:r>
              <a:rPr lang="en-US" dirty="0">
                <a:solidFill>
                  <a:schemeClr val="tx1"/>
                </a:solidFill>
              </a:rPr>
              <a:t>? </a:t>
            </a:r>
            <a:r>
              <a:rPr lang="en-US" sz="2000" dirty="0">
                <a:solidFill>
                  <a:schemeClr val="tx1"/>
                </a:solidFill>
              </a:rPr>
              <a:t>(2)</a:t>
            </a:r>
            <a:endParaRPr lang="en-US" sz="3200" dirty="0"/>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830180" y="1900989"/>
            <a:ext cx="10720136" cy="3946358"/>
          </a:xfrm>
        </p:spPr>
        <p:txBody>
          <a:bodyPr/>
          <a:lstStyle/>
          <a:p>
            <a:pPr>
              <a:lnSpc>
                <a:spcPct val="115000"/>
              </a:lnSpc>
              <a:spcBef>
                <a:spcPts val="200"/>
              </a:spcBef>
            </a:pPr>
            <a:r>
              <a:rPr lang="en-US" sz="2400" b="1" dirty="0"/>
              <a:t>Study Findings:  Barriers to Increasing CIE Participation</a:t>
            </a:r>
          </a:p>
          <a:p>
            <a:pPr>
              <a:lnSpc>
                <a:spcPct val="115000"/>
              </a:lnSpc>
              <a:spcBef>
                <a:spcPts val="200"/>
              </a:spcBef>
            </a:pPr>
            <a:endParaRPr lang="en-US" sz="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buFont typeface="Symbol" panose="05050102010706020507" pitchFamily="18" charset="2"/>
              <a:buChar char=""/>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Historically restrictive policies governing the availability and provision of Supported Employment services, with some key restrictions still remaining</a:t>
            </a:r>
          </a:p>
          <a:p>
            <a:pPr marL="342900" marR="0" lvl="0" indent="-342900">
              <a:lnSpc>
                <a:spcPct val="115000"/>
              </a:lnSpc>
              <a:spcBef>
                <a:spcPts val="0"/>
              </a:spcBef>
              <a:spcAft>
                <a:spcPts val="800"/>
              </a:spcAft>
              <a:buFont typeface="Symbol" panose="05050102010706020507" pitchFamily="18" charset="2"/>
              <a:buChar char=""/>
            </a:pPr>
            <a:endParaRPr lang="en-US" sz="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blurry intersection of Vocational Rehabilitation (VR) and Medicaid waivers in the provision of </a:t>
            </a: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Supported Employment services to people with IDD</a:t>
            </a:r>
          </a:p>
          <a:p>
            <a:pPr marL="342900" marR="0" lvl="0" indent="-342900">
              <a:lnSpc>
                <a:spcPct val="115000"/>
              </a:lnSpc>
              <a:spcBef>
                <a:spcPts val="200"/>
              </a:spcBef>
              <a:spcAft>
                <a:spcPts val="0"/>
              </a:spcAft>
              <a:buFont typeface="Symbol" panose="05050102010706020507" pitchFamily="18" charset="2"/>
              <a:buChar char=""/>
            </a:pPr>
            <a:endParaRPr lang="en-US" sz="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Implementation of Supported Employment services does not always follow best practices</a:t>
            </a:r>
          </a:p>
          <a:p>
            <a:pPr marL="342900" marR="0" lvl="0" indent="-342900">
              <a:lnSpc>
                <a:spcPct val="115000"/>
              </a:lnSpc>
              <a:spcBef>
                <a:spcPts val="0"/>
              </a:spcBef>
              <a:spcAft>
                <a:spcPts val="0"/>
              </a:spcAft>
              <a:buFont typeface="Symbol" panose="05050102010706020507" pitchFamily="18" charset="2"/>
              <a:buChar char=""/>
            </a:pPr>
            <a:endParaRPr lang="en-US" sz="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Perceptions about the cost of Supported Employment and its lack of cost-effectiveness as a service option for people with IDD</a:t>
            </a:r>
          </a:p>
          <a:p>
            <a:pPr marL="342900" marR="0" lvl="0" indent="-342900">
              <a:lnSpc>
                <a:spcPct val="115000"/>
              </a:lnSpc>
              <a:spcBef>
                <a:spcPts val="0"/>
              </a:spcBef>
              <a:spcAft>
                <a:spcPts val="800"/>
              </a:spcAft>
              <a:buFont typeface="Symbol" panose="05050102010706020507" pitchFamily="18" charset="2"/>
              <a:buChar char=""/>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376675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8380-602E-BC3B-E787-FF2075B33608}"/>
              </a:ext>
            </a:extLst>
          </p:cNvPr>
          <p:cNvSpPr>
            <a:spLocks noGrp="1"/>
          </p:cNvSpPr>
          <p:nvPr>
            <p:ph type="title"/>
          </p:nvPr>
        </p:nvSpPr>
        <p:spPr>
          <a:xfrm>
            <a:off x="1167492" y="381000"/>
            <a:ext cx="9779183" cy="1107997"/>
          </a:xfrm>
        </p:spPr>
        <p:txBody>
          <a:bodyPr/>
          <a:lstStyle/>
          <a:p>
            <a:r>
              <a:rPr lang="en-US" dirty="0"/>
              <a:t>A Word on </a:t>
            </a:r>
            <a:r>
              <a:rPr lang="en-US" dirty="0">
                <a:solidFill>
                  <a:srgbClr val="0070C0"/>
                </a:solidFill>
              </a:rPr>
              <a:t>Cost-Effectiveness</a:t>
            </a:r>
          </a:p>
        </p:txBody>
      </p:sp>
      <p:sp>
        <p:nvSpPr>
          <p:cNvPr id="3" name="Content Placeholder 2">
            <a:extLst>
              <a:ext uri="{FF2B5EF4-FFF2-40B4-BE49-F238E27FC236}">
                <a16:creationId xmlns:a16="http://schemas.microsoft.com/office/drawing/2014/main" id="{C8664E73-331A-6022-D97D-91474A5C6EE9}"/>
              </a:ext>
            </a:extLst>
          </p:cNvPr>
          <p:cNvSpPr>
            <a:spLocks noGrp="1"/>
          </p:cNvSpPr>
          <p:nvPr>
            <p:ph idx="1"/>
          </p:nvPr>
        </p:nvSpPr>
        <p:spPr>
          <a:xfrm>
            <a:off x="1167493" y="1716813"/>
            <a:ext cx="9779182" cy="3667470"/>
          </a:xfrm>
        </p:spPr>
        <p:txBody>
          <a:bodyPr/>
          <a:lstStyle/>
          <a:p>
            <a:pPr marL="0" marR="0">
              <a:spcBef>
                <a:spcPts val="200"/>
              </a:spcBef>
              <a:spcAft>
                <a:spcPts val="0"/>
              </a:spcAft>
            </a:pPr>
            <a:r>
              <a:rPr lang="en-US" sz="2200" dirty="0">
                <a:effectLst/>
                <a:latin typeface="Calibri" panose="020F0502020204030204" pitchFamily="34" charset="0"/>
                <a:ea typeface="Calibri" panose="020F0502020204030204" pitchFamily="34" charset="0"/>
              </a:rPr>
              <a:t>In human services, cost-effectiveness is not defined simply by comparing costs and determining which service costs the least. </a:t>
            </a:r>
          </a:p>
          <a:p>
            <a:pPr marL="0" marR="0">
              <a:spcBef>
                <a:spcPts val="200"/>
              </a:spcBef>
              <a:spcAft>
                <a:spcPts val="0"/>
              </a:spcAft>
            </a:pPr>
            <a:endParaRPr lang="en-US" sz="2200" dirty="0">
              <a:effectLst/>
              <a:latin typeface="Calibri" panose="020F0502020204030204" pitchFamily="34" charset="0"/>
              <a:ea typeface="Calibri" panose="020F0502020204030204" pitchFamily="34" charset="0"/>
            </a:endParaRPr>
          </a:p>
          <a:p>
            <a:pPr marL="0" marR="0">
              <a:spcBef>
                <a:spcPts val="200"/>
              </a:spcBef>
              <a:spcAft>
                <a:spcPts val="0"/>
              </a:spcAft>
            </a:pPr>
            <a:r>
              <a:rPr lang="en-US" sz="2200" dirty="0">
                <a:effectLst/>
                <a:latin typeface="Calibri" panose="020F0502020204030204" pitchFamily="34" charset="0"/>
                <a:ea typeface="Calibri" panose="020F0502020204030204" pitchFamily="34" charset="0"/>
              </a:rPr>
              <a:t>Instead, </a:t>
            </a:r>
            <a:r>
              <a:rPr lang="en-US" sz="2200" b="1" dirty="0">
                <a:effectLst/>
                <a:latin typeface="Calibri" panose="020F0502020204030204" pitchFamily="34" charset="0"/>
                <a:ea typeface="Calibri" panose="020F0502020204030204" pitchFamily="34" charset="0"/>
              </a:rPr>
              <a:t>cost-effectiveness is defined based on an </a:t>
            </a:r>
            <a:r>
              <a:rPr lang="en-US" sz="2200" b="1" dirty="0">
                <a:solidFill>
                  <a:srgbClr val="202124"/>
                </a:solidFill>
                <a:effectLst/>
                <a:latin typeface="Calibri" panose="020F0502020204030204" pitchFamily="34" charset="0"/>
                <a:ea typeface="Calibri" panose="020F0502020204030204" pitchFamily="34" charset="0"/>
              </a:rPr>
              <a:t>analysis of </a:t>
            </a:r>
            <a:r>
              <a:rPr lang="en-US" sz="2200" b="1" dirty="0">
                <a:solidFill>
                  <a:srgbClr val="0070C0"/>
                </a:solidFill>
                <a:effectLst/>
                <a:latin typeface="Calibri" panose="020F0502020204030204" pitchFamily="34" charset="0"/>
                <a:ea typeface="Calibri" panose="020F0502020204030204" pitchFamily="34" charset="0"/>
              </a:rPr>
              <a:t>both</a:t>
            </a:r>
            <a:r>
              <a:rPr lang="en-US" sz="2200" b="1" dirty="0">
                <a:solidFill>
                  <a:srgbClr val="202124"/>
                </a:solidFill>
                <a:effectLst/>
                <a:latin typeface="Calibri" panose="020F0502020204030204" pitchFamily="34" charset="0"/>
                <a:ea typeface="Calibri" panose="020F0502020204030204" pitchFamily="34" charset="0"/>
              </a:rPr>
              <a:t> the comparative costs </a:t>
            </a:r>
            <a:r>
              <a:rPr lang="en-US" sz="2200" b="1" dirty="0">
                <a:solidFill>
                  <a:srgbClr val="0070C0"/>
                </a:solidFill>
                <a:effectLst/>
                <a:latin typeface="Calibri" panose="020F0502020204030204" pitchFamily="34" charset="0"/>
                <a:ea typeface="Calibri" panose="020F0502020204030204" pitchFamily="34" charset="0"/>
              </a:rPr>
              <a:t>and</a:t>
            </a:r>
            <a:r>
              <a:rPr lang="en-US" sz="2200" b="1" dirty="0">
                <a:solidFill>
                  <a:srgbClr val="202124"/>
                </a:solidFill>
                <a:effectLst/>
                <a:latin typeface="Calibri" panose="020F0502020204030204" pitchFamily="34" charset="0"/>
                <a:ea typeface="Calibri" panose="020F0502020204030204" pitchFamily="34" charset="0"/>
              </a:rPr>
              <a:t> comparative outcomes of one or more services</a:t>
            </a:r>
            <a:r>
              <a:rPr lang="en-US" sz="2200" dirty="0">
                <a:solidFill>
                  <a:srgbClr val="202124"/>
                </a:solidFill>
                <a:effectLst/>
                <a:latin typeface="Calibri" panose="020F0502020204030204" pitchFamily="34" charset="0"/>
                <a:ea typeface="Calibri" panose="020F0502020204030204" pitchFamily="34" charset="0"/>
              </a:rPr>
              <a:t>. </a:t>
            </a:r>
          </a:p>
          <a:p>
            <a:pPr marL="0" marR="0">
              <a:spcBef>
                <a:spcPts val="200"/>
              </a:spcBef>
              <a:spcAft>
                <a:spcPts val="0"/>
              </a:spcAft>
            </a:pPr>
            <a:endParaRPr lang="en-US" sz="2200" dirty="0">
              <a:solidFill>
                <a:srgbClr val="202124"/>
              </a:solidFill>
              <a:latin typeface="Calibri" panose="020F0502020204030204" pitchFamily="34" charset="0"/>
              <a:ea typeface="Calibri" panose="020F0502020204030204" pitchFamily="34" charset="0"/>
            </a:endParaRPr>
          </a:p>
          <a:p>
            <a:pPr marL="0" marR="0">
              <a:spcBef>
                <a:spcPts val="200"/>
              </a:spcBef>
              <a:spcAft>
                <a:spcPts val="0"/>
              </a:spcAft>
            </a:pPr>
            <a:r>
              <a:rPr lang="en-US" sz="2200" dirty="0">
                <a:solidFill>
                  <a:srgbClr val="202124"/>
                </a:solidFill>
                <a:effectLst/>
                <a:latin typeface="Calibri" panose="020F0502020204030204" pitchFamily="34" charset="0"/>
                <a:ea typeface="Calibri" panose="020F0502020204030204" pitchFamily="34" charset="0"/>
              </a:rPr>
              <a:t>The goal is to identify which services </a:t>
            </a:r>
            <a:r>
              <a:rPr lang="en-US" sz="2200" dirty="0">
                <a:solidFill>
                  <a:srgbClr val="212121"/>
                </a:solidFill>
                <a:effectLst/>
                <a:latin typeface="Calibri" panose="020F0502020204030204" pitchFamily="34" charset="0"/>
                <a:ea typeface="Calibri" panose="020F0502020204030204" pitchFamily="34" charset="0"/>
              </a:rPr>
              <a:t>offer maximum health and quality of life gains for the cost associated with the service</a:t>
            </a:r>
            <a:r>
              <a:rPr lang="en-US" sz="2200" dirty="0">
                <a:solidFill>
                  <a:srgbClr val="202124"/>
                </a:solidFill>
                <a:effectLst/>
                <a:latin typeface="Calibri" panose="020F0502020204030204" pitchFamily="34" charset="0"/>
                <a:ea typeface="Calibri" panose="020F0502020204030204" pitchFamily="34" charset="0"/>
              </a:rPr>
              <a:t>. </a:t>
            </a:r>
            <a:endParaRPr lang="en-US" sz="2200" dirty="0"/>
          </a:p>
        </p:txBody>
      </p:sp>
      <p:sp>
        <p:nvSpPr>
          <p:cNvPr id="4" name="Slide Number Placeholder 3">
            <a:extLst>
              <a:ext uri="{FF2B5EF4-FFF2-40B4-BE49-F238E27FC236}">
                <a16:creationId xmlns:a16="http://schemas.microsoft.com/office/drawing/2014/main" id="{B177DFEF-BB3C-6301-725C-54E83CDC0267}"/>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
        <p:nvSpPr>
          <p:cNvPr id="5" name="TextBox 4">
            <a:extLst>
              <a:ext uri="{FF2B5EF4-FFF2-40B4-BE49-F238E27FC236}">
                <a16:creationId xmlns:a16="http://schemas.microsoft.com/office/drawing/2014/main" id="{34826091-540B-069D-88D4-5910039022C4}"/>
              </a:ext>
            </a:extLst>
          </p:cNvPr>
          <p:cNvSpPr txBox="1"/>
          <p:nvPr/>
        </p:nvSpPr>
        <p:spPr>
          <a:xfrm>
            <a:off x="577516" y="5141188"/>
            <a:ext cx="2923673" cy="1107996"/>
          </a:xfrm>
          <a:prstGeom prst="rect">
            <a:avLst/>
          </a:prstGeom>
          <a:noFill/>
          <a:ln w="19050">
            <a:solidFill>
              <a:schemeClr val="accent1"/>
            </a:solidFill>
          </a:ln>
        </p:spPr>
        <p:txBody>
          <a:bodyPr wrap="square" rtlCol="0">
            <a:spAutoFit/>
          </a:bodyPr>
          <a:lstStyle/>
          <a:p>
            <a:r>
              <a:rPr lang="en-US" sz="2200" dirty="0"/>
              <a:t>“Cheap” is defined as something </a:t>
            </a:r>
            <a:r>
              <a:rPr lang="en-US" sz="2200" b="1" dirty="0">
                <a:solidFill>
                  <a:srgbClr val="0070C0"/>
                </a:solidFill>
              </a:rPr>
              <a:t>low in price</a:t>
            </a:r>
            <a:r>
              <a:rPr lang="en-US" sz="2200" dirty="0"/>
              <a:t>.</a:t>
            </a:r>
          </a:p>
        </p:txBody>
      </p:sp>
      <p:sp>
        <p:nvSpPr>
          <p:cNvPr id="6" name="TextBox 5">
            <a:extLst>
              <a:ext uri="{FF2B5EF4-FFF2-40B4-BE49-F238E27FC236}">
                <a16:creationId xmlns:a16="http://schemas.microsoft.com/office/drawing/2014/main" id="{2D9B6F66-B5A1-A405-BDAB-695DED397183}"/>
              </a:ext>
            </a:extLst>
          </p:cNvPr>
          <p:cNvSpPr txBox="1"/>
          <p:nvPr/>
        </p:nvSpPr>
        <p:spPr>
          <a:xfrm>
            <a:off x="4475748" y="5041232"/>
            <a:ext cx="3404936" cy="1446550"/>
          </a:xfrm>
          <a:prstGeom prst="rect">
            <a:avLst/>
          </a:prstGeom>
          <a:noFill/>
          <a:ln w="19050">
            <a:solidFill>
              <a:srgbClr val="0070C0"/>
            </a:solidFill>
          </a:ln>
        </p:spPr>
        <p:txBody>
          <a:bodyPr wrap="square" rtlCol="0">
            <a:spAutoFit/>
          </a:bodyPr>
          <a:lstStyle/>
          <a:p>
            <a:r>
              <a:rPr lang="en-US" sz="2200" dirty="0"/>
              <a:t>“Penny-wise and pound-foolish” means </a:t>
            </a:r>
            <a:r>
              <a:rPr lang="en-US" sz="2200" b="1" dirty="0">
                <a:solidFill>
                  <a:srgbClr val="0070C0"/>
                </a:solidFill>
              </a:rPr>
              <a:t>choosing cheap ended up costing more</a:t>
            </a:r>
            <a:r>
              <a:rPr lang="en-US" sz="2200" dirty="0"/>
              <a:t> in long run.</a:t>
            </a:r>
          </a:p>
        </p:txBody>
      </p:sp>
      <p:sp>
        <p:nvSpPr>
          <p:cNvPr id="7" name="Arrow: Right 6">
            <a:extLst>
              <a:ext uri="{FF2B5EF4-FFF2-40B4-BE49-F238E27FC236}">
                <a16:creationId xmlns:a16="http://schemas.microsoft.com/office/drawing/2014/main" id="{B5D01A8F-0884-77C2-5AA4-23C87E3E8FBC}"/>
              </a:ext>
            </a:extLst>
          </p:cNvPr>
          <p:cNvSpPr/>
          <p:nvPr/>
        </p:nvSpPr>
        <p:spPr>
          <a:xfrm>
            <a:off x="3513221" y="5522852"/>
            <a:ext cx="962527" cy="344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82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962527" y="437560"/>
            <a:ext cx="10351794" cy="1036157"/>
          </a:xfrm>
        </p:spPr>
        <p:txBody>
          <a:bodyPr/>
          <a:lstStyle/>
          <a:p>
            <a:r>
              <a:rPr lang="en-US" sz="4400" dirty="0"/>
              <a:t>Measuring the Cost-Effectiveness of Current Supported Employment Services</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745958" y="1696825"/>
            <a:ext cx="10971559" cy="3687458"/>
          </a:xfrm>
        </p:spPr>
        <p:txBody>
          <a:bodyPr/>
          <a:lstStyle/>
          <a:p>
            <a:pPr marL="342900" marR="0" lvl="0" indent="-342900">
              <a:lnSpc>
                <a:spcPct val="11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Collected data during two sample 4-week periods in spring of 2022.</a:t>
            </a:r>
          </a:p>
          <a:p>
            <a:pPr marL="342900" marR="0" lvl="0" indent="-342900">
              <a:lnSpc>
                <a:spcPct val="115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Asked Supported Employment service providers to report data for individuals with IDD or Autism working in competitive integrated employment as defined in WIOA</a:t>
            </a:r>
          </a:p>
          <a:p>
            <a:pPr marL="342900" marR="0" lvl="0" indent="-342900">
              <a:lnSpc>
                <a:spcPct val="11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Seven provider organizations participated.</a:t>
            </a:r>
          </a:p>
          <a:p>
            <a:pPr marL="342900" marR="0" lvl="0" indent="-342900">
              <a:lnSpc>
                <a:spcPct val="11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Data reported on 234 distinct individuals working in 252 unique jobs. </a:t>
            </a:r>
          </a:p>
          <a:p>
            <a:pPr marL="342900" marR="0" lvl="0" indent="-342900">
              <a:lnSpc>
                <a:spcPct val="115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rPr>
              <a:t>84% </a:t>
            </a:r>
            <a:r>
              <a:rPr lang="en-US" sz="1800" dirty="0">
                <a:effectLst/>
                <a:latin typeface="Calibri" panose="020F0502020204030204" pitchFamily="34" charset="0"/>
                <a:ea typeface="Calibri" panose="020F0502020204030204" pitchFamily="34" charset="0"/>
              </a:rPr>
              <a:t>eligible for or enrolled in one of the DDD Medicaid Waivers, </a:t>
            </a:r>
            <a:r>
              <a:rPr lang="en-US" sz="1800" dirty="0">
                <a:latin typeface="Calibri" panose="020F0502020204030204" pitchFamily="34" charset="0"/>
                <a:ea typeface="Calibri" panose="020F0502020204030204" pitchFamily="34" charset="0"/>
              </a:rPr>
              <a:t>with </a:t>
            </a:r>
            <a:r>
              <a:rPr lang="en-US" sz="1800" dirty="0">
                <a:effectLst/>
                <a:latin typeface="Calibri" panose="020F0502020204030204" pitchFamily="34" charset="0"/>
                <a:ea typeface="Calibri" panose="020F0502020204030204" pitchFamily="34" charset="0"/>
              </a:rPr>
              <a:t>ISP </a:t>
            </a:r>
            <a:r>
              <a:rPr lang="en-US" sz="1800" u="sng" dirty="0">
                <a:effectLst/>
                <a:latin typeface="Calibri" panose="020F0502020204030204" pitchFamily="34" charset="0"/>
                <a:ea typeface="Calibri" panose="020F0502020204030204" pitchFamily="34" charset="0"/>
              </a:rPr>
              <a:t>not</a:t>
            </a:r>
            <a:r>
              <a:rPr lang="en-US" sz="1800" dirty="0">
                <a:effectLst/>
                <a:latin typeface="Calibri" panose="020F0502020204030204" pitchFamily="34" charset="0"/>
                <a:ea typeface="Calibri" panose="020F0502020204030204" pitchFamily="34" charset="0"/>
              </a:rPr>
              <a:t> indicating constant supervision required. </a:t>
            </a:r>
          </a:p>
          <a:p>
            <a:pPr marL="342900" marR="0" lvl="0" indent="-342900">
              <a:lnSpc>
                <a:spcPct val="115000"/>
              </a:lnSpc>
              <a:spcBef>
                <a:spcPts val="0"/>
              </a:spcBef>
              <a:spcAft>
                <a:spcPts val="800"/>
              </a:spcAft>
              <a:buFont typeface="Symbol" panose="05050102010706020507" pitchFamily="18" charset="2"/>
              <a:buChar char=""/>
            </a:pPr>
            <a:endParaRPr lang="en-US"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5" name="Picture 4">
            <a:extLst>
              <a:ext uri="{FF2B5EF4-FFF2-40B4-BE49-F238E27FC236}">
                <a16:creationId xmlns:a16="http://schemas.microsoft.com/office/drawing/2014/main" id="{7A6D5A18-8CF4-55E0-1198-C390DB9B804F}"/>
              </a:ext>
            </a:extLst>
          </p:cNvPr>
          <p:cNvPicPr>
            <a:picLocks noChangeAspect="1"/>
          </p:cNvPicPr>
          <p:nvPr/>
        </p:nvPicPr>
        <p:blipFill>
          <a:blip r:embed="rId2"/>
          <a:stretch>
            <a:fillRect/>
          </a:stretch>
        </p:blipFill>
        <p:spPr>
          <a:xfrm>
            <a:off x="216283" y="4425563"/>
            <a:ext cx="7447710" cy="2389140"/>
          </a:xfrm>
          <a:prstGeom prst="rect">
            <a:avLst/>
          </a:prstGeom>
        </p:spPr>
      </p:pic>
      <p:cxnSp>
        <p:nvCxnSpPr>
          <p:cNvPr id="7" name="Straight Arrow Connector 6">
            <a:extLst>
              <a:ext uri="{FF2B5EF4-FFF2-40B4-BE49-F238E27FC236}">
                <a16:creationId xmlns:a16="http://schemas.microsoft.com/office/drawing/2014/main" id="{54B3032F-66FE-5D7C-3DDF-C1C096F9B5BB}"/>
              </a:ext>
            </a:extLst>
          </p:cNvPr>
          <p:cNvCxnSpPr>
            <a:cxnSpLocks/>
          </p:cNvCxnSpPr>
          <p:nvPr/>
        </p:nvCxnSpPr>
        <p:spPr>
          <a:xfrm flipH="1">
            <a:off x="7663993" y="4694548"/>
            <a:ext cx="2234151" cy="791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FA2D1-207B-38DF-7A43-C952F9DE2849}"/>
              </a:ext>
            </a:extLst>
          </p:cNvPr>
          <p:cNvSpPr txBox="1"/>
          <p:nvPr/>
        </p:nvSpPr>
        <p:spPr>
          <a:xfrm>
            <a:off x="9898144" y="4240015"/>
            <a:ext cx="2007910" cy="1815882"/>
          </a:xfrm>
          <a:prstGeom prst="rect">
            <a:avLst/>
          </a:prstGeom>
          <a:solidFill>
            <a:schemeClr val="bg1"/>
          </a:solidFill>
          <a:ln w="28575">
            <a:solidFill>
              <a:schemeClr val="tx1"/>
            </a:solidFill>
          </a:ln>
        </p:spPr>
        <p:txBody>
          <a:bodyPr wrap="square" rtlCol="0">
            <a:spAutoFit/>
          </a:bodyPr>
          <a:lstStyle/>
          <a:p>
            <a:r>
              <a:rPr lang="en-US" sz="1600" dirty="0"/>
              <a:t>Sample is roughly 25% of individuals with IDD currently working in CIE.* Sample deemed sufficient to draw broader conclusions. </a:t>
            </a:r>
          </a:p>
        </p:txBody>
      </p:sp>
      <p:sp>
        <p:nvSpPr>
          <p:cNvPr id="12" name="TextBox 11">
            <a:extLst>
              <a:ext uri="{FF2B5EF4-FFF2-40B4-BE49-F238E27FC236}">
                <a16:creationId xmlns:a16="http://schemas.microsoft.com/office/drawing/2014/main" id="{0B011145-5B03-6BEE-C43F-4803D5B15AE5}"/>
              </a:ext>
            </a:extLst>
          </p:cNvPr>
          <p:cNvSpPr txBox="1"/>
          <p:nvPr/>
        </p:nvSpPr>
        <p:spPr>
          <a:xfrm>
            <a:off x="1167493" y="6510430"/>
            <a:ext cx="5487832" cy="276999"/>
          </a:xfrm>
          <a:prstGeom prst="rect">
            <a:avLst/>
          </a:prstGeom>
          <a:solidFill>
            <a:schemeClr val="bg1"/>
          </a:solidFill>
          <a:ln w="19050">
            <a:solidFill>
              <a:schemeClr val="tx1"/>
            </a:solidFill>
          </a:ln>
        </p:spPr>
        <p:txBody>
          <a:bodyPr wrap="square" rtlCol="0">
            <a:spAutoFit/>
          </a:bodyPr>
          <a:lstStyle/>
          <a:p>
            <a:r>
              <a:rPr lang="en-US" sz="1200" dirty="0"/>
              <a:t>*Source: National Core Indicators (2020-21 Adult In-Person Survey)</a:t>
            </a:r>
          </a:p>
        </p:txBody>
      </p:sp>
    </p:spTree>
    <p:extLst>
      <p:ext uri="{BB962C8B-B14F-4D97-AF65-F5344CB8AC3E}">
        <p14:creationId xmlns:p14="http://schemas.microsoft.com/office/powerpoint/2010/main" val="163364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91126" y="333214"/>
            <a:ext cx="10123194" cy="1140504"/>
          </a:xfrm>
        </p:spPr>
        <p:txBody>
          <a:bodyPr/>
          <a:lstStyle/>
          <a:p>
            <a:r>
              <a:rPr lang="en-US" sz="4400" dirty="0"/>
              <a:t>Major Findings of the Study:</a:t>
            </a:r>
            <a:br>
              <a:rPr lang="en-US" sz="4400" dirty="0"/>
            </a:br>
            <a:r>
              <a:rPr lang="en-US" sz="2800" dirty="0"/>
              <a:t>Cost-Effectiveness of Current Supported Employment Services</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300789" y="1696825"/>
            <a:ext cx="11742821" cy="3687458"/>
          </a:xfrm>
        </p:spPr>
        <p:txBody>
          <a:bodyPr/>
          <a:lstStyle/>
          <a:p>
            <a:pPr marL="342900" marR="0" lvl="0" indent="-342900">
              <a:lnSpc>
                <a:spcPct val="115000"/>
              </a:lnSpc>
              <a:spcBef>
                <a:spcPts val="0"/>
              </a:spcBef>
              <a:buFont typeface="Symbol" panose="05050102010706020507" pitchFamily="18" charset="2"/>
              <a:buChar char=""/>
            </a:pPr>
            <a:r>
              <a:rPr lang="en-US" sz="1800" b="1" dirty="0">
                <a:latin typeface="Calibri" panose="020F0502020204030204" pitchFamily="34" charset="0"/>
                <a:ea typeface="Calibri" panose="020F0502020204030204" pitchFamily="34" charset="0"/>
                <a:cs typeface="Times New Roman" panose="02020603050405020304" pitchFamily="18" charset="0"/>
              </a:rPr>
              <a:t>194</a:t>
            </a: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Supported Employees with IDD worked a total of </a:t>
            </a:r>
            <a:r>
              <a:rPr lang="en-US" sz="1800" b="1" dirty="0">
                <a:latin typeface="Calibri" panose="020F0502020204030204" pitchFamily="34" charset="0"/>
                <a:ea typeface="Calibri" panose="020F0502020204030204" pitchFamily="34" charset="0"/>
                <a:cs typeface="Times New Roman" panose="02020603050405020304" pitchFamily="18" charset="0"/>
              </a:rPr>
              <a:t>over 12,000 hours </a:t>
            </a: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during the </a:t>
            </a:r>
            <a:r>
              <a:rPr lang="en-US" sz="1800" b="1" dirty="0">
                <a:latin typeface="Calibri" panose="020F0502020204030204" pitchFamily="34" charset="0"/>
                <a:ea typeface="Calibri" panose="020F0502020204030204" pitchFamily="34" charset="0"/>
                <a:cs typeface="Times New Roman" panose="02020603050405020304" pitchFamily="18" charset="0"/>
              </a:rPr>
              <a:t>8-week reporting period</a:t>
            </a:r>
          </a:p>
          <a:p>
            <a:pPr marL="342900" marR="0" lvl="0" indent="-342900">
              <a:lnSpc>
                <a:spcPct val="115000"/>
              </a:lnSpc>
              <a:spcBef>
                <a:spcPts val="0"/>
              </a:spcBef>
              <a:buFont typeface="Symbol" panose="05050102010706020507" pitchFamily="18" charset="2"/>
              <a:buChar char=""/>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buFont typeface="Symbol" panose="05050102010706020507" pitchFamily="18" charset="2"/>
              <a:buChar char=""/>
            </a:pPr>
            <a:endParaRPr lang="en-US" sz="2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spcAft>
                <a:spcPts val="400"/>
              </a:spcAft>
              <a:buFont typeface="Symbol" panose="05050102010706020507" pitchFamily="18" charset="2"/>
              <a:buChar char=""/>
            </a:pP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On average, individuals received job coaching </a:t>
            </a:r>
            <a:r>
              <a:rPr lang="en-US" sz="1800" b="1" dirty="0">
                <a:latin typeface="Calibri" panose="020F0502020204030204" pitchFamily="34" charset="0"/>
                <a:ea typeface="Calibri" panose="020F0502020204030204" pitchFamily="34" charset="0"/>
                <a:cs typeface="Times New Roman" panose="02020603050405020304" pitchFamily="18" charset="0"/>
              </a:rPr>
              <a:t>43.7%</a:t>
            </a: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of the time they worked.</a:t>
            </a:r>
          </a:p>
          <a:p>
            <a:pPr marL="342900" indent="-342900">
              <a:lnSpc>
                <a:spcPct val="115000"/>
              </a:lnSpc>
              <a:spcBef>
                <a:spcPts val="0"/>
              </a:spcBef>
              <a:spcAft>
                <a:spcPts val="800"/>
              </a:spcAft>
              <a:buFont typeface="Symbol" panose="05050102010706020507" pitchFamily="18" charset="2"/>
              <a:buChar char=""/>
            </a:pPr>
            <a:r>
              <a:rPr lang="en-US" sz="1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Cost of an individual spending an hour working in individualized competitive integrated employment =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$25.84</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13</a:t>
            </a:fld>
            <a:endParaRPr lang="en-US" dirty="0"/>
          </a:p>
        </p:txBody>
      </p:sp>
      <p:cxnSp>
        <p:nvCxnSpPr>
          <p:cNvPr id="7" name="Straight Arrow Connector 6">
            <a:extLst>
              <a:ext uri="{FF2B5EF4-FFF2-40B4-BE49-F238E27FC236}">
                <a16:creationId xmlns:a16="http://schemas.microsoft.com/office/drawing/2014/main" id="{54B3032F-66FE-5D7C-3DDF-C1C096F9B5BB}"/>
              </a:ext>
            </a:extLst>
          </p:cNvPr>
          <p:cNvCxnSpPr>
            <a:cxnSpLocks/>
          </p:cNvCxnSpPr>
          <p:nvPr/>
        </p:nvCxnSpPr>
        <p:spPr>
          <a:xfrm flipV="1">
            <a:off x="9336505" y="3193020"/>
            <a:ext cx="1443790" cy="471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F9FA2D1-207B-38DF-7A43-C952F9DE2849}"/>
              </a:ext>
            </a:extLst>
          </p:cNvPr>
          <p:cNvSpPr txBox="1"/>
          <p:nvPr/>
        </p:nvSpPr>
        <p:spPr>
          <a:xfrm>
            <a:off x="493336" y="3664980"/>
            <a:ext cx="10820984" cy="2031325"/>
          </a:xfrm>
          <a:prstGeom prst="rect">
            <a:avLst/>
          </a:prstGeom>
          <a:solidFill>
            <a:schemeClr val="bg1"/>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Based on</a:t>
            </a:r>
            <a:r>
              <a:rPr lang="en-US" sz="1800" dirty="0">
                <a:effectLst/>
                <a:latin typeface="Calibri" panose="020F0502020204030204" pitchFamily="34" charset="0"/>
                <a:ea typeface="Calibri" panose="020F0502020204030204" pitchFamily="34" charset="0"/>
                <a:cs typeface="Calibri" panose="020F0502020204030204" pitchFamily="34" charset="0"/>
              </a:rPr>
              <a:t> Medicaid Waiver Supported Employment-Individual Rate (Effective 7/1/22) of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$59.12</a:t>
            </a:r>
            <a:r>
              <a:rPr lang="en-US" sz="1800" dirty="0">
                <a:effectLst/>
                <a:latin typeface="Calibri" panose="020F0502020204030204" pitchFamily="34" charset="0"/>
                <a:ea typeface="Calibri" panose="020F0502020204030204" pitchFamily="34" charset="0"/>
                <a:cs typeface="Calibri" panose="020F0502020204030204" pitchFamily="34" charset="0"/>
              </a:rPr>
              <a:t>/hour of service.</a:t>
            </a:r>
          </a:p>
          <a:p>
            <a:pPr marL="285750" indent="-285750">
              <a:buFont typeface="Wingdings" panose="05000000000000000000" pitchFamily="2" charset="2"/>
              <a:buChar char="Ø"/>
            </a:pP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Calibri" panose="020F0502020204030204" pitchFamily="34" charset="0"/>
              </a:rPr>
              <a:t>Achieved through service delivery by staff with no specific training requirements focused on evidence-based Supported Employment service delivery.</a:t>
            </a:r>
          </a:p>
          <a:p>
            <a:pPr marL="285750" indent="-285750">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Achieved with service delivery payment structure that has minimal if any incentive for providers to reduce the unnecessary provision of job coaching</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7DAFE8B-D46B-85FE-4B13-1FA548C58365}"/>
              </a:ext>
            </a:extLst>
          </p:cNvPr>
          <p:cNvSpPr txBox="1"/>
          <p:nvPr/>
        </p:nvSpPr>
        <p:spPr>
          <a:xfrm>
            <a:off x="493336" y="5693790"/>
            <a:ext cx="7274351" cy="830997"/>
          </a:xfrm>
          <a:prstGeom prst="rect">
            <a:avLst/>
          </a:prstGeom>
          <a:noFill/>
          <a:ln w="28575">
            <a:solidFill>
              <a:srgbClr val="0070C0"/>
            </a:solidFill>
          </a:ln>
        </p:spPr>
        <p:txBody>
          <a:bodyPr wrap="square" rtlCol="0">
            <a:spAutoFit/>
          </a:bodyPr>
          <a:lstStyle/>
          <a:p>
            <a:r>
              <a:rPr lang="en-US" sz="1600" i="1" dirty="0">
                <a:solidFill>
                  <a:srgbClr val="0070C0"/>
                </a:solidFill>
              </a:rPr>
              <a:t>What could be possible if </a:t>
            </a:r>
            <a:r>
              <a:rPr lang="en-US" sz="1600" i="1" dirty="0">
                <a:solidFill>
                  <a:srgbClr val="FF0000"/>
                </a:solidFill>
              </a:rPr>
              <a:t>job coaches had training on evidence-based practices </a:t>
            </a:r>
            <a:r>
              <a:rPr lang="en-US" sz="1600" i="1" dirty="0">
                <a:solidFill>
                  <a:srgbClr val="0070C0"/>
                </a:solidFill>
              </a:rPr>
              <a:t>and if </a:t>
            </a:r>
            <a:r>
              <a:rPr lang="en-US" sz="1600" i="1" dirty="0">
                <a:solidFill>
                  <a:srgbClr val="FF0000"/>
                </a:solidFill>
              </a:rPr>
              <a:t>the payment structure incentivized and rewarded providers for reducing unnecessary provision of job coaching</a:t>
            </a:r>
            <a:r>
              <a:rPr lang="en-US" sz="1600" i="1" dirty="0">
                <a:solidFill>
                  <a:srgbClr val="0070C0"/>
                </a:solidFill>
              </a:rPr>
              <a:t>?</a:t>
            </a:r>
          </a:p>
        </p:txBody>
      </p:sp>
    </p:spTree>
    <p:extLst>
      <p:ext uri="{BB962C8B-B14F-4D97-AF65-F5344CB8AC3E}">
        <p14:creationId xmlns:p14="http://schemas.microsoft.com/office/powerpoint/2010/main" val="388865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3" y="437560"/>
            <a:ext cx="10146827" cy="1036157"/>
          </a:xfrm>
        </p:spPr>
        <p:txBody>
          <a:bodyPr/>
          <a:lstStyle/>
          <a:p>
            <a:r>
              <a:rPr lang="en-US" sz="3800" dirty="0"/>
              <a:t>Despite Workforce Shortage, Incentive             to Fade Appears Missing</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147879" y="1696825"/>
            <a:ext cx="11896241" cy="3687458"/>
          </a:xfrm>
        </p:spPr>
        <p:txBody>
          <a:bodyPr/>
          <a:lstStyle/>
          <a:p>
            <a:pPr>
              <a:lnSpc>
                <a:spcPct val="115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Average cost of an individual spending an hour working in individualized competitive integrated employment =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$25.84</a:t>
            </a:r>
          </a:p>
          <a:p>
            <a:pPr marL="342900" marR="0" lvl="0" indent="-342900">
              <a:lnSpc>
                <a:spcPct val="115000"/>
              </a:lnSpc>
              <a:spcBef>
                <a:spcPts val="0"/>
              </a:spcBef>
              <a:spcAft>
                <a:spcPts val="800"/>
              </a:spcAft>
              <a:buFont typeface="Symbol" panose="05050102010706020507" pitchFamily="18" charset="2"/>
              <a:buChar char=""/>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
        <p:nvSpPr>
          <p:cNvPr id="9" name="TextBox 8">
            <a:extLst>
              <a:ext uri="{FF2B5EF4-FFF2-40B4-BE49-F238E27FC236}">
                <a16:creationId xmlns:a16="http://schemas.microsoft.com/office/drawing/2014/main" id="{27DAFE8B-D46B-85FE-4B13-1FA548C58365}"/>
              </a:ext>
            </a:extLst>
          </p:cNvPr>
          <p:cNvSpPr txBox="1"/>
          <p:nvPr/>
        </p:nvSpPr>
        <p:spPr>
          <a:xfrm>
            <a:off x="493336" y="5693790"/>
            <a:ext cx="7274351" cy="830997"/>
          </a:xfrm>
          <a:prstGeom prst="rect">
            <a:avLst/>
          </a:prstGeom>
          <a:noFill/>
          <a:ln w="28575">
            <a:solidFill>
              <a:srgbClr val="0070C0"/>
            </a:solidFill>
          </a:ln>
        </p:spPr>
        <p:txBody>
          <a:bodyPr wrap="square" rtlCol="0">
            <a:spAutoFit/>
          </a:bodyPr>
          <a:lstStyle/>
          <a:p>
            <a:r>
              <a:rPr lang="en-US" sz="1600" i="1" dirty="0">
                <a:solidFill>
                  <a:srgbClr val="0070C0"/>
                </a:solidFill>
              </a:rPr>
              <a:t>What could be possible if </a:t>
            </a:r>
            <a:r>
              <a:rPr lang="en-US" sz="1600" i="1" dirty="0">
                <a:solidFill>
                  <a:srgbClr val="FF0000"/>
                </a:solidFill>
              </a:rPr>
              <a:t>job coaches had training to ensure use of evidence-based practices </a:t>
            </a:r>
            <a:r>
              <a:rPr lang="en-US" sz="1600" i="1" dirty="0">
                <a:solidFill>
                  <a:srgbClr val="0070C0"/>
                </a:solidFill>
              </a:rPr>
              <a:t>and if </a:t>
            </a:r>
            <a:r>
              <a:rPr lang="en-US" sz="1600" i="1" dirty="0">
                <a:solidFill>
                  <a:srgbClr val="FF0000"/>
                </a:solidFill>
              </a:rPr>
              <a:t>the payment structure incentivized and rewarded providers for reducing unnecessary provision of job coaching</a:t>
            </a:r>
            <a:r>
              <a:rPr lang="en-US" sz="1600" i="1" dirty="0">
                <a:solidFill>
                  <a:srgbClr val="0070C0"/>
                </a:solidFill>
              </a:rPr>
              <a:t>?</a:t>
            </a:r>
          </a:p>
        </p:txBody>
      </p:sp>
      <p:pic>
        <p:nvPicPr>
          <p:cNvPr id="5" name="Picture 4">
            <a:extLst>
              <a:ext uri="{FF2B5EF4-FFF2-40B4-BE49-F238E27FC236}">
                <a16:creationId xmlns:a16="http://schemas.microsoft.com/office/drawing/2014/main" id="{864FB960-6555-2629-AA1F-C10591D3E543}"/>
              </a:ext>
            </a:extLst>
          </p:cNvPr>
          <p:cNvPicPr>
            <a:picLocks noChangeAspect="1"/>
          </p:cNvPicPr>
          <p:nvPr/>
        </p:nvPicPr>
        <p:blipFill>
          <a:blip r:embed="rId2"/>
          <a:stretch>
            <a:fillRect/>
          </a:stretch>
        </p:blipFill>
        <p:spPr>
          <a:xfrm>
            <a:off x="9898143" y="136525"/>
            <a:ext cx="2145978" cy="1566808"/>
          </a:xfrm>
          <a:prstGeom prst="rect">
            <a:avLst/>
          </a:prstGeom>
        </p:spPr>
      </p:pic>
      <p:graphicFrame>
        <p:nvGraphicFramePr>
          <p:cNvPr id="6" name="Table 5">
            <a:extLst>
              <a:ext uri="{FF2B5EF4-FFF2-40B4-BE49-F238E27FC236}">
                <a16:creationId xmlns:a16="http://schemas.microsoft.com/office/drawing/2014/main" id="{A165557D-A508-CAC4-C818-390C4D9611A3}"/>
              </a:ext>
            </a:extLst>
          </p:cNvPr>
          <p:cNvGraphicFramePr>
            <a:graphicFrameLocks noGrp="1"/>
          </p:cNvGraphicFramePr>
          <p:nvPr>
            <p:extLst>
              <p:ext uri="{D42A27DB-BD31-4B8C-83A1-F6EECF244321}">
                <p14:modId xmlns:p14="http://schemas.microsoft.com/office/powerpoint/2010/main" val="239358916"/>
              </p:ext>
            </p:extLst>
          </p:nvPr>
        </p:nvGraphicFramePr>
        <p:xfrm>
          <a:off x="1713236" y="2478505"/>
          <a:ext cx="7611238" cy="3031957"/>
        </p:xfrm>
        <a:graphic>
          <a:graphicData uri="http://schemas.openxmlformats.org/drawingml/2006/table">
            <a:tbl>
              <a:tblPr firstRow="1" firstCol="1" bandRow="1">
                <a:tableStyleId>{5C22544A-7EE6-4342-B048-85BDC9FD1C3A}</a:tableStyleId>
              </a:tblPr>
              <a:tblGrid>
                <a:gridCol w="1457798">
                  <a:extLst>
                    <a:ext uri="{9D8B030D-6E8A-4147-A177-3AD203B41FA5}">
                      <a16:colId xmlns:a16="http://schemas.microsoft.com/office/drawing/2014/main" val="1024935730"/>
                    </a:ext>
                  </a:extLst>
                </a:gridCol>
                <a:gridCol w="767261">
                  <a:extLst>
                    <a:ext uri="{9D8B030D-6E8A-4147-A177-3AD203B41FA5}">
                      <a16:colId xmlns:a16="http://schemas.microsoft.com/office/drawing/2014/main" val="3198036034"/>
                    </a:ext>
                  </a:extLst>
                </a:gridCol>
                <a:gridCol w="1534524">
                  <a:extLst>
                    <a:ext uri="{9D8B030D-6E8A-4147-A177-3AD203B41FA5}">
                      <a16:colId xmlns:a16="http://schemas.microsoft.com/office/drawing/2014/main" val="963192643"/>
                    </a:ext>
                  </a:extLst>
                </a:gridCol>
                <a:gridCol w="1074167">
                  <a:extLst>
                    <a:ext uri="{9D8B030D-6E8A-4147-A177-3AD203B41FA5}">
                      <a16:colId xmlns:a16="http://schemas.microsoft.com/office/drawing/2014/main" val="3785101623"/>
                    </a:ext>
                  </a:extLst>
                </a:gridCol>
                <a:gridCol w="1074167">
                  <a:extLst>
                    <a:ext uri="{9D8B030D-6E8A-4147-A177-3AD203B41FA5}">
                      <a16:colId xmlns:a16="http://schemas.microsoft.com/office/drawing/2014/main" val="2576996677"/>
                    </a:ext>
                  </a:extLst>
                </a:gridCol>
                <a:gridCol w="1703321">
                  <a:extLst>
                    <a:ext uri="{9D8B030D-6E8A-4147-A177-3AD203B41FA5}">
                      <a16:colId xmlns:a16="http://schemas.microsoft.com/office/drawing/2014/main" val="1770700075"/>
                    </a:ext>
                  </a:extLst>
                </a:gridCol>
              </a:tblGrid>
              <a:tr h="1221867">
                <a:tc>
                  <a:txBody>
                    <a:bodyPr/>
                    <a:lstStyle/>
                    <a:p>
                      <a:pPr marL="0" marR="0">
                        <a:lnSpc>
                          <a:spcPct val="115000"/>
                        </a:lnSpc>
                        <a:spcBef>
                          <a:spcPts val="200"/>
                        </a:spcBef>
                        <a:spcAft>
                          <a:spcPts val="0"/>
                        </a:spcAft>
                      </a:pPr>
                      <a:r>
                        <a:rPr lang="en-US" sz="1600" dirty="0">
                          <a:effectLst/>
                        </a:rPr>
                        <a:t>Phase of Employment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0"/>
                        </a:spcAft>
                      </a:pPr>
                      <a:r>
                        <a:rPr lang="en-US" sz="1600" dirty="0">
                          <a:effectLst/>
                        </a:rPr>
                        <a:t>Jobs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0"/>
                        </a:spcAft>
                      </a:pPr>
                      <a:r>
                        <a:rPr lang="en-US" sz="1600" dirty="0">
                          <a:effectLst/>
                        </a:rPr>
                        <a:t>Supported Employee Total Paid Hours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0"/>
                        </a:spcAft>
                      </a:pPr>
                      <a:r>
                        <a:rPr lang="en-US" sz="1600">
                          <a:effectLst/>
                        </a:rPr>
                        <a:t>Total Hours Coached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0"/>
                        </a:spcAft>
                      </a:pPr>
                      <a:r>
                        <a:rPr lang="en-US" sz="1600">
                          <a:effectLst/>
                        </a:rPr>
                        <a:t>Coaching Level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200"/>
                        </a:spcBef>
                        <a:spcAft>
                          <a:spcPts val="0"/>
                        </a:spcAft>
                      </a:pPr>
                      <a:r>
                        <a:rPr lang="en-US" sz="1600">
                          <a:effectLst/>
                        </a:rPr>
                        <a:t>Cost Per Hour of Paid Supported Employment*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793233"/>
                  </a:ext>
                </a:extLst>
              </a:tr>
              <a:tr h="362018">
                <a:tc>
                  <a:txBody>
                    <a:bodyPr/>
                    <a:lstStyle/>
                    <a:p>
                      <a:pPr marL="0" marR="0">
                        <a:lnSpc>
                          <a:spcPct val="150000"/>
                        </a:lnSpc>
                        <a:spcBef>
                          <a:spcPts val="200"/>
                        </a:spcBef>
                        <a:spcAft>
                          <a:spcPts val="0"/>
                        </a:spcAft>
                      </a:pPr>
                      <a:r>
                        <a:rPr lang="en-US" sz="1600">
                          <a:effectLst/>
                        </a:rPr>
                        <a:t>0-11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3649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dirty="0">
                          <a:effectLst/>
                        </a:rPr>
                        <a:t>1908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$30.74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8392121"/>
                  </a:ext>
                </a:extLst>
              </a:tr>
              <a:tr h="362018">
                <a:tc>
                  <a:txBody>
                    <a:bodyPr/>
                    <a:lstStyle/>
                    <a:p>
                      <a:pPr marL="0" marR="0">
                        <a:lnSpc>
                          <a:spcPct val="150000"/>
                        </a:lnSpc>
                        <a:spcBef>
                          <a:spcPts val="200"/>
                        </a:spcBef>
                        <a:spcAft>
                          <a:spcPts val="0"/>
                        </a:spcAft>
                      </a:pPr>
                      <a:r>
                        <a:rPr lang="en-US" sz="1600">
                          <a:effectLst/>
                        </a:rPr>
                        <a:t>12-24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2805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dirty="0">
                          <a:effectLst/>
                        </a:rPr>
                        <a:t>889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$18.92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4154597"/>
                  </a:ext>
                </a:extLst>
              </a:tr>
              <a:tr h="362018">
                <a:tc>
                  <a:txBody>
                    <a:bodyPr/>
                    <a:lstStyle/>
                    <a:p>
                      <a:pPr marL="0" marR="0">
                        <a:lnSpc>
                          <a:spcPct val="150000"/>
                        </a:lnSpc>
                        <a:spcBef>
                          <a:spcPts val="200"/>
                        </a:spcBef>
                        <a:spcAft>
                          <a:spcPts val="0"/>
                        </a:spcAft>
                      </a:pPr>
                      <a:r>
                        <a:rPr lang="en-US" sz="1600">
                          <a:effectLst/>
                        </a:rPr>
                        <a:t>25+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103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5332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2506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dirty="0">
                          <a:effectLst/>
                        </a:rPr>
                        <a:t>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dirty="0">
                          <a:effectLst/>
                        </a:rPr>
                        <a:t>$27.79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57767"/>
                  </a:ext>
                </a:extLst>
              </a:tr>
              <a:tr h="362018">
                <a:tc>
                  <a:txBody>
                    <a:bodyPr/>
                    <a:lstStyle/>
                    <a:p>
                      <a:pPr marL="0" marR="0">
                        <a:lnSpc>
                          <a:spcPct val="150000"/>
                        </a:lnSpc>
                        <a:spcBef>
                          <a:spcPts val="200"/>
                        </a:spcBef>
                        <a:spcAft>
                          <a:spcPts val="0"/>
                        </a:spcAft>
                      </a:pPr>
                      <a:r>
                        <a:rPr lang="en-US" sz="1600">
                          <a:effectLst/>
                        </a:rPr>
                        <a:t>Unknown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431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34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dirty="0">
                          <a:effectLst/>
                        </a:rPr>
                        <a:t>$4.73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8171836"/>
                  </a:ext>
                </a:extLst>
              </a:tr>
              <a:tr h="362018">
                <a:tc>
                  <a:txBody>
                    <a:bodyPr/>
                    <a:lstStyle/>
                    <a:p>
                      <a:pPr marL="0" marR="0">
                        <a:lnSpc>
                          <a:spcPct val="150000"/>
                        </a:lnSpc>
                        <a:spcBef>
                          <a:spcPts val="200"/>
                        </a:spcBef>
                        <a:spcAft>
                          <a:spcPts val="0"/>
                        </a:spcAft>
                      </a:pPr>
                      <a:r>
                        <a:rPr lang="en-US" sz="1600">
                          <a:effectLst/>
                        </a:rPr>
                        <a:t>Grand 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211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12218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5337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a:effectLst/>
                        </a:rPr>
                        <a:t>43.7%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200"/>
                        </a:spcBef>
                        <a:spcAft>
                          <a:spcPts val="0"/>
                        </a:spcAft>
                      </a:pPr>
                      <a:r>
                        <a:rPr lang="en-US" sz="1600" dirty="0">
                          <a:effectLst/>
                        </a:rPr>
                        <a:t>$25.84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2471556"/>
                  </a:ext>
                </a:extLst>
              </a:tr>
            </a:tbl>
          </a:graphicData>
        </a:graphic>
      </p:graphicFrame>
      <p:sp>
        <p:nvSpPr>
          <p:cNvPr id="8" name="Oval 7">
            <a:extLst>
              <a:ext uri="{FF2B5EF4-FFF2-40B4-BE49-F238E27FC236}">
                <a16:creationId xmlns:a16="http://schemas.microsoft.com/office/drawing/2014/main" id="{047444D3-B965-B9CC-550F-CAFE8BAF1C90}"/>
              </a:ext>
            </a:extLst>
          </p:cNvPr>
          <p:cNvSpPr/>
          <p:nvPr/>
        </p:nvSpPr>
        <p:spPr>
          <a:xfrm>
            <a:off x="6677527" y="4511842"/>
            <a:ext cx="745958" cy="2767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76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F752-EC89-FCB5-15B2-9B7EF79CBB04}"/>
              </a:ext>
            </a:extLst>
          </p:cNvPr>
          <p:cNvSpPr>
            <a:spLocks noGrp="1"/>
          </p:cNvSpPr>
          <p:nvPr>
            <p:ph type="title"/>
          </p:nvPr>
        </p:nvSpPr>
        <p:spPr>
          <a:xfrm>
            <a:off x="1167492" y="136526"/>
            <a:ext cx="9779183" cy="1391486"/>
          </a:xfrm>
        </p:spPr>
        <p:txBody>
          <a:bodyPr anchor="b">
            <a:normAutofit/>
          </a:bodyPr>
          <a:lstStyle/>
          <a:p>
            <a:r>
              <a:rPr lang="en-US" sz="4400" dirty="0"/>
              <a:t>The Implications of Fee-for-Service Payment Model</a:t>
            </a:r>
          </a:p>
        </p:txBody>
      </p:sp>
      <p:pic>
        <p:nvPicPr>
          <p:cNvPr id="5" name="Content Placeholder 4" descr="Text, application&#10;&#10;Description automatically generated">
            <a:extLst>
              <a:ext uri="{FF2B5EF4-FFF2-40B4-BE49-F238E27FC236}">
                <a16:creationId xmlns:a16="http://schemas.microsoft.com/office/drawing/2014/main" id="{94911863-A37D-FFF6-2158-B2878997AF4D}"/>
              </a:ext>
            </a:extLst>
          </p:cNvPr>
          <p:cNvPicPr>
            <a:picLocks noGrp="1" noChangeAspect="1"/>
          </p:cNvPicPr>
          <p:nvPr>
            <p:ph idx="1"/>
          </p:nvPr>
        </p:nvPicPr>
        <p:blipFill>
          <a:blip r:embed="rId2"/>
          <a:stretch>
            <a:fillRect/>
          </a:stretch>
        </p:blipFill>
        <p:spPr>
          <a:xfrm>
            <a:off x="1288153" y="1842595"/>
            <a:ext cx="9299636" cy="4696317"/>
          </a:xfrm>
          <a:prstGeom prst="rect">
            <a:avLst/>
          </a:prstGeom>
          <a:noFill/>
        </p:spPr>
      </p:pic>
      <p:sp>
        <p:nvSpPr>
          <p:cNvPr id="4" name="Slide Number Placeholder 3">
            <a:extLst>
              <a:ext uri="{FF2B5EF4-FFF2-40B4-BE49-F238E27FC236}">
                <a16:creationId xmlns:a16="http://schemas.microsoft.com/office/drawing/2014/main" id="{4BAC7D3A-9273-59F7-47B7-A3099FC0A65A}"/>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15</a:t>
            </a:fld>
            <a:endParaRPr lang="en-US"/>
          </a:p>
        </p:txBody>
      </p:sp>
    </p:spTree>
    <p:extLst>
      <p:ext uri="{BB962C8B-B14F-4D97-AF65-F5344CB8AC3E}">
        <p14:creationId xmlns:p14="http://schemas.microsoft.com/office/powerpoint/2010/main" val="253974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B38-4B14-5D96-EC85-CA2732113E51}"/>
              </a:ext>
            </a:extLst>
          </p:cNvPr>
          <p:cNvSpPr>
            <a:spLocks noGrp="1"/>
          </p:cNvSpPr>
          <p:nvPr>
            <p:ph type="title"/>
          </p:nvPr>
        </p:nvSpPr>
        <p:spPr>
          <a:xfrm>
            <a:off x="637674" y="381001"/>
            <a:ext cx="10309001" cy="754700"/>
          </a:xfrm>
        </p:spPr>
        <p:txBody>
          <a:bodyPr anchor="b">
            <a:noAutofit/>
          </a:bodyPr>
          <a:lstStyle/>
          <a:p>
            <a:r>
              <a:rPr lang="en-US" sz="3600" dirty="0"/>
              <a:t>Study Findings:</a:t>
            </a:r>
            <a:br>
              <a:rPr lang="en-US" sz="3600" dirty="0"/>
            </a:br>
            <a:r>
              <a:rPr lang="en-US" sz="3600" dirty="0"/>
              <a:t>Current Provider Performance Varies</a:t>
            </a:r>
          </a:p>
        </p:txBody>
      </p:sp>
      <p:pic>
        <p:nvPicPr>
          <p:cNvPr id="5" name="Content Placeholder 4">
            <a:extLst>
              <a:ext uri="{FF2B5EF4-FFF2-40B4-BE49-F238E27FC236}">
                <a16:creationId xmlns:a16="http://schemas.microsoft.com/office/drawing/2014/main" id="{0B772466-8F06-679A-85FD-E690233E80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4963" y="1315449"/>
            <a:ext cx="11646036" cy="3983698"/>
          </a:xfrm>
          <a:prstGeom prst="rect">
            <a:avLst/>
          </a:prstGeom>
          <a:noFill/>
        </p:spPr>
      </p:pic>
      <p:sp>
        <p:nvSpPr>
          <p:cNvPr id="4" name="Slide Number Placeholder 3">
            <a:extLst>
              <a:ext uri="{FF2B5EF4-FFF2-40B4-BE49-F238E27FC236}">
                <a16:creationId xmlns:a16="http://schemas.microsoft.com/office/drawing/2014/main" id="{2110B69D-6555-17E6-ED98-DFFF2D8B6AC4}"/>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16</a:t>
            </a:fld>
            <a:endParaRPr lang="en-US"/>
          </a:p>
        </p:txBody>
      </p:sp>
      <p:sp>
        <p:nvSpPr>
          <p:cNvPr id="6" name="Rectangle 5">
            <a:extLst>
              <a:ext uri="{FF2B5EF4-FFF2-40B4-BE49-F238E27FC236}">
                <a16:creationId xmlns:a16="http://schemas.microsoft.com/office/drawing/2014/main" id="{FEBF8857-8D1B-639E-2B4A-F71CCFFC65B2}"/>
              </a:ext>
            </a:extLst>
          </p:cNvPr>
          <p:cNvSpPr/>
          <p:nvPr/>
        </p:nvSpPr>
        <p:spPr>
          <a:xfrm>
            <a:off x="1395663" y="5546558"/>
            <a:ext cx="553453" cy="336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C0CC141-F67A-3EC3-6B0E-E183F6CE87DB}"/>
              </a:ext>
            </a:extLst>
          </p:cNvPr>
          <p:cNvSpPr txBox="1"/>
          <p:nvPr/>
        </p:nvSpPr>
        <p:spPr>
          <a:xfrm>
            <a:off x="1949117" y="5558588"/>
            <a:ext cx="3814009" cy="369332"/>
          </a:xfrm>
          <a:prstGeom prst="rect">
            <a:avLst/>
          </a:prstGeom>
          <a:noFill/>
        </p:spPr>
        <p:txBody>
          <a:bodyPr wrap="square" rtlCol="0">
            <a:spAutoFit/>
          </a:bodyPr>
          <a:lstStyle/>
          <a:p>
            <a:r>
              <a:rPr lang="en-US" dirty="0"/>
              <a:t>= Coaching more than target level.</a:t>
            </a:r>
          </a:p>
        </p:txBody>
      </p:sp>
      <p:sp>
        <p:nvSpPr>
          <p:cNvPr id="8" name="Rectangle 7">
            <a:extLst>
              <a:ext uri="{FF2B5EF4-FFF2-40B4-BE49-F238E27FC236}">
                <a16:creationId xmlns:a16="http://schemas.microsoft.com/office/drawing/2014/main" id="{5C8AE6F2-C907-1CE1-E37F-49A7FFE18B6A}"/>
              </a:ext>
            </a:extLst>
          </p:cNvPr>
          <p:cNvSpPr/>
          <p:nvPr/>
        </p:nvSpPr>
        <p:spPr>
          <a:xfrm>
            <a:off x="2522621" y="6152147"/>
            <a:ext cx="553453" cy="336884"/>
          </a:xfrm>
          <a:prstGeom prst="rect">
            <a:avLst/>
          </a:prstGeom>
          <a:solidFill>
            <a:srgbClr val="EA851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874D6A-B6F9-2A9B-42A0-2EB4FD417117}"/>
              </a:ext>
            </a:extLst>
          </p:cNvPr>
          <p:cNvSpPr txBox="1"/>
          <p:nvPr/>
        </p:nvSpPr>
        <p:spPr>
          <a:xfrm>
            <a:off x="3132222" y="6107668"/>
            <a:ext cx="3473116" cy="369332"/>
          </a:xfrm>
          <a:prstGeom prst="rect">
            <a:avLst/>
          </a:prstGeom>
          <a:noFill/>
        </p:spPr>
        <p:txBody>
          <a:bodyPr wrap="square" rtlCol="0">
            <a:spAutoFit/>
          </a:bodyPr>
          <a:lstStyle/>
          <a:p>
            <a:r>
              <a:rPr lang="en-US" dirty="0"/>
              <a:t>= Coaching less than target level.</a:t>
            </a:r>
          </a:p>
        </p:txBody>
      </p:sp>
    </p:spTree>
    <p:extLst>
      <p:ext uri="{BB962C8B-B14F-4D97-AF65-F5344CB8AC3E}">
        <p14:creationId xmlns:p14="http://schemas.microsoft.com/office/powerpoint/2010/main" val="24066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1701AE-699F-2627-B63B-C74FF2DC2312}"/>
              </a:ext>
            </a:extLst>
          </p:cNvPr>
          <p:cNvPicPr>
            <a:picLocks noChangeAspect="1"/>
          </p:cNvPicPr>
          <p:nvPr/>
        </p:nvPicPr>
        <p:blipFill rotWithShape="1">
          <a:blip r:embed="rId2"/>
          <a:srcRect r="-1" b="1721"/>
          <a:stretch/>
        </p:blipFill>
        <p:spPr>
          <a:xfrm>
            <a:off x="20" y="10"/>
            <a:ext cx="12188932" cy="6857990"/>
          </a:xfrm>
          <a:prstGeom prst="rect">
            <a:avLst/>
          </a:prstGeom>
        </p:spPr>
      </p:pic>
      <p:sp>
        <p:nvSpPr>
          <p:cNvPr id="12" name="Freeform: Shape 1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71B5683D-7391-5BF8-D32E-30CC7DE8A69E}"/>
              </a:ext>
            </a:extLst>
          </p:cNvPr>
          <p:cNvSpPr>
            <a:spLocks noGrp="1"/>
          </p:cNvSpPr>
          <p:nvPr>
            <p:ph type="title"/>
          </p:nvPr>
        </p:nvSpPr>
        <p:spPr>
          <a:xfrm>
            <a:off x="618062" y="4559967"/>
            <a:ext cx="9265771" cy="248617"/>
          </a:xfrm>
        </p:spPr>
        <p:txBody>
          <a:bodyPr vert="horz" lIns="91440" tIns="45720" rIns="91440" bIns="45720" rtlCol="0" anchor="ctr">
            <a:normAutofit fontScale="90000"/>
          </a:bodyPr>
          <a:lstStyle/>
          <a:p>
            <a:r>
              <a:rPr lang="en-US" sz="2900" dirty="0">
                <a:solidFill>
                  <a:schemeClr val="tx1"/>
                </a:solidFill>
              </a:rPr>
              <a:t>Developing Alternative Payment Methods </a:t>
            </a:r>
            <a:br>
              <a:rPr lang="en-US" sz="2900" dirty="0">
                <a:solidFill>
                  <a:schemeClr val="tx1"/>
                </a:solidFill>
              </a:rPr>
            </a:br>
            <a:r>
              <a:rPr lang="en-US" sz="2900" dirty="0">
                <a:solidFill>
                  <a:schemeClr val="tx1"/>
                </a:solidFill>
              </a:rPr>
              <a:t>Requires Us to See Things Differently</a:t>
            </a:r>
            <a:br>
              <a:rPr lang="en-US" sz="3600" dirty="0">
                <a:solidFill>
                  <a:schemeClr val="tx1"/>
                </a:solidFill>
              </a:rPr>
            </a:br>
            <a:endParaRPr lang="en-US" sz="3600" dirty="0"/>
          </a:p>
        </p:txBody>
      </p:sp>
      <p:sp>
        <p:nvSpPr>
          <p:cNvPr id="6" name="Text Placeholder 5">
            <a:extLst>
              <a:ext uri="{FF2B5EF4-FFF2-40B4-BE49-F238E27FC236}">
                <a16:creationId xmlns:a16="http://schemas.microsoft.com/office/drawing/2014/main" id="{2354E8B1-0CD6-0D03-22F9-B247B21BE816}"/>
              </a:ext>
            </a:extLst>
          </p:cNvPr>
          <p:cNvSpPr>
            <a:spLocks noGrp="1"/>
          </p:cNvSpPr>
          <p:nvPr>
            <p:ph type="body" idx="1"/>
          </p:nvPr>
        </p:nvSpPr>
        <p:spPr>
          <a:xfrm>
            <a:off x="618062" y="5101389"/>
            <a:ext cx="9697789" cy="1004772"/>
          </a:xfrm>
        </p:spPr>
        <p:txBody>
          <a:bodyPr vert="horz" lIns="91440" tIns="45720" rIns="91440" bIns="45720" rtlCol="0">
            <a:normAutofit fontScale="92500" lnSpcReduction="20000"/>
          </a:bodyPr>
          <a:lstStyle/>
          <a:p>
            <a:pPr>
              <a:lnSpc>
                <a:spcPct val="90000"/>
              </a:lnSpc>
            </a:pPr>
            <a:r>
              <a:rPr lang="en-US" sz="1800" dirty="0">
                <a:solidFill>
                  <a:schemeClr val="tx1"/>
                </a:solidFill>
              </a:rPr>
              <a:t>It can be challenging to set aside historical approaches to paying for services</a:t>
            </a:r>
          </a:p>
          <a:p>
            <a:pPr>
              <a:lnSpc>
                <a:spcPct val="90000"/>
              </a:lnSpc>
            </a:pPr>
            <a:endParaRPr lang="en-US" sz="400" dirty="0">
              <a:solidFill>
                <a:schemeClr val="tx1"/>
              </a:solidFill>
            </a:endParaRPr>
          </a:p>
          <a:p>
            <a:pPr>
              <a:lnSpc>
                <a:spcPct val="90000"/>
              </a:lnSpc>
            </a:pPr>
            <a:r>
              <a:rPr lang="en-US" sz="1800" dirty="0">
                <a:solidFill>
                  <a:schemeClr val="tx1"/>
                </a:solidFill>
              </a:rPr>
              <a:t>Developing better payment methods requires brainstorming, fresh ideas, and setting aside how things work now </a:t>
            </a:r>
          </a:p>
        </p:txBody>
      </p:sp>
      <p:sp>
        <p:nvSpPr>
          <p:cNvPr id="4" name="Slide Number Placeholder 3">
            <a:extLst>
              <a:ext uri="{FF2B5EF4-FFF2-40B4-BE49-F238E27FC236}">
                <a16:creationId xmlns:a16="http://schemas.microsoft.com/office/drawing/2014/main" id="{2AAB98FC-6ACC-A245-2C4E-4674D8604BF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a:solidFill>
                  <a:srgbClr val="FFFFFF"/>
                </a:solidFill>
                <a:latin typeface="Calibri" panose="020F0502020204030204"/>
              </a:rPr>
              <a:pPr>
                <a:spcAft>
                  <a:spcPts val="600"/>
                </a:spcAft>
                <a:defRPr/>
              </a:pPr>
              <a:t>17</a:t>
            </a:fld>
            <a:endParaRPr lang="en-US">
              <a:solidFill>
                <a:srgbClr val="FFFFFF"/>
              </a:solidFill>
              <a:latin typeface="Calibri" panose="020F0502020204030204"/>
            </a:endParaRPr>
          </a:p>
        </p:txBody>
      </p:sp>
    </p:spTree>
    <p:extLst>
      <p:ext uri="{BB962C8B-B14F-4D97-AF65-F5344CB8AC3E}">
        <p14:creationId xmlns:p14="http://schemas.microsoft.com/office/powerpoint/2010/main" val="227489249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0"/>
            <a:ext cx="9779183" cy="786063"/>
          </a:xfrm>
        </p:spPr>
        <p:txBody>
          <a:bodyPr/>
          <a:lstStyle/>
          <a:p>
            <a:r>
              <a:rPr lang="en-US" dirty="0"/>
              <a:t>Major Study Conclusions</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1167493" y="1732547"/>
            <a:ext cx="9779182" cy="4114800"/>
          </a:xfrm>
        </p:spPr>
        <p:txBody>
          <a:bodyPr/>
          <a:lstStyle/>
          <a:p>
            <a:pPr marL="342900" indent="-342900">
              <a:buClr>
                <a:srgbClr val="0070C0"/>
              </a:buCl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Supported Employment is under-utilized by people with IDD for multiple reasons.</a:t>
            </a:r>
            <a:endParaRPr lang="en-US" sz="2400" dirty="0"/>
          </a:p>
          <a:p>
            <a:pPr marL="342900" indent="-342900">
              <a:buClr>
                <a:srgbClr val="0070C0"/>
              </a:buClr>
              <a:buFont typeface="Wingdings" panose="05000000000000000000" pitchFamily="2" charset="2"/>
              <a:buChar char="§"/>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0070C0"/>
              </a:buCl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a:t>
            </a:r>
            <a:r>
              <a:rPr lang="en-US" sz="2400" dirty="0">
                <a:effectLst/>
                <a:latin typeface="Calibri" panose="020F0502020204030204" pitchFamily="34" charset="0"/>
                <a:ea typeface="Calibri" panose="020F0502020204030204" pitchFamily="34" charset="0"/>
                <a:cs typeface="Times New Roman" panose="02020603050405020304" pitchFamily="18" charset="0"/>
              </a:rPr>
              <a:t>he history of Supported Employment services in Nebraska is not significantly different from other states.</a:t>
            </a:r>
          </a:p>
          <a:p>
            <a:pPr marL="342900" indent="-342900">
              <a:buClr>
                <a:srgbClr val="0070C0"/>
              </a:buClr>
              <a:buFont typeface="Wingdings" panose="05000000000000000000" pitchFamily="2" charset="2"/>
              <a:buChar char="§"/>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0070C0"/>
              </a:buCl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O</a:t>
            </a:r>
            <a:r>
              <a:rPr lang="en-US" sz="2400" dirty="0">
                <a:effectLst/>
                <a:latin typeface="Calibri" panose="020F0502020204030204" pitchFamily="34" charset="0"/>
                <a:ea typeface="Calibri" panose="020F0502020204030204" pitchFamily="34" charset="0"/>
                <a:cs typeface="Times New Roman" panose="02020603050405020304" pitchFamily="18" charset="0"/>
              </a:rPr>
              <a:t>ne significant difference is Nebraska’s history does not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yet </a:t>
            </a:r>
            <a:r>
              <a:rPr lang="en-US" sz="2400" dirty="0">
                <a:effectLst/>
                <a:latin typeface="Calibri" panose="020F0502020204030204" pitchFamily="34" charset="0"/>
                <a:ea typeface="Calibri" panose="020F0502020204030204" pitchFamily="34" charset="0"/>
                <a:cs typeface="Times New Roman" panose="02020603050405020304" pitchFamily="18" charset="0"/>
              </a:rPr>
              <a:t>include a </a:t>
            </a: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truly comprehensive, intentional and visible effort</a:t>
            </a:r>
            <a:r>
              <a:rPr lang="en-US" sz="2400" dirty="0">
                <a:effectLst/>
                <a:latin typeface="Calibri" panose="020F0502020204030204" pitchFamily="34" charset="0"/>
                <a:ea typeface="Calibri" panose="020F0502020204030204" pitchFamily="34" charset="0"/>
                <a:cs typeface="Times New Roman" panose="02020603050405020304" pitchFamily="18" charset="0"/>
              </a:rPr>
              <a:t> involving key state agencies and key stakeholder partners acting together on a comprehensive shared plan, </a:t>
            </a: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using resources of all partners in a coordinated way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Clr>
                <a:srgbClr val="0070C0"/>
              </a:buClr>
              <a:buFont typeface="Wingdings" panose="05000000000000000000" pitchFamily="2" charset="2"/>
              <a:buChar char="§"/>
            </a:pPr>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47305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0"/>
            <a:ext cx="9779183" cy="786063"/>
          </a:xfrm>
        </p:spPr>
        <p:txBody>
          <a:bodyPr/>
          <a:lstStyle/>
          <a:p>
            <a:r>
              <a:rPr lang="en-US" dirty="0"/>
              <a:t>Major Study Conclusions </a:t>
            </a:r>
            <a:r>
              <a:rPr lang="en-US" sz="2000" dirty="0"/>
              <a:t>(2)</a:t>
            </a:r>
            <a:endParaRPr lang="en-US" dirty="0"/>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878305" y="1612233"/>
            <a:ext cx="10068370" cy="4235114"/>
          </a:xfrm>
        </p:spPr>
        <p:txBody>
          <a:bodyPr/>
          <a:lstStyle/>
          <a:p>
            <a:pPr marL="342900" indent="-342900">
              <a:buClr>
                <a:srgbClr val="0070C0"/>
              </a:buCl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Nebraska has a significant opportunity at this particular point in history because: </a:t>
            </a:r>
          </a:p>
          <a:p>
            <a:pPr marL="342900" indent="-342900">
              <a:buClr>
                <a:srgbClr val="0070C0"/>
              </a:buClr>
              <a:buFont typeface="Wingdings" panose="05000000000000000000" pitchFamily="2"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Clr>
                <a:srgbClr val="0070C0"/>
              </a:buClr>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dirty="0">
                <a:effectLst/>
                <a:latin typeface="Calibri" panose="020F0502020204030204" pitchFamily="34" charset="0"/>
                <a:ea typeface="Calibri" panose="020F0502020204030204" pitchFamily="34" charset="0"/>
                <a:cs typeface="Times New Roman" panose="02020603050405020304" pitchFamily="18" charset="0"/>
              </a:rPr>
              <a:t>he positive relationships between leadership and staff in the key state agencies.</a:t>
            </a:r>
          </a:p>
          <a:p>
            <a:pPr marL="800100" lvl="1" indent="-342900">
              <a:buClr>
                <a:srgbClr val="0070C0"/>
              </a:buClr>
              <a:buFont typeface="Wingdings" panose="05000000000000000000" pitchFamily="2"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Clr>
                <a:srgbClr val="0070C0"/>
              </a:buClr>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n unprecedented need and opportunity for individuals with IDD to join the general workforce.</a:t>
            </a:r>
          </a:p>
          <a:p>
            <a:pPr marL="800100" lvl="1" indent="-342900">
              <a:buClr>
                <a:srgbClr val="0070C0"/>
              </a:buClr>
              <a:buFont typeface="Wingdings" panose="05000000000000000000" pitchFamily="2" charset="2"/>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Clr>
                <a:srgbClr val="0070C0"/>
              </a:buClr>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dirty="0">
                <a:effectLst/>
                <a:latin typeface="Calibri" panose="020F0502020204030204" pitchFamily="34" charset="0"/>
                <a:ea typeface="Calibri" panose="020F0502020204030204" pitchFamily="34" charset="0"/>
                <a:cs typeface="Times New Roman" panose="02020603050405020304" pitchFamily="18" charset="0"/>
              </a:rPr>
              <a:t>he availability of Supported Employment services that, with key changes to improve access, effectiveness, and to further improve cost-effectiveness, could deliver the improved outcomes desired.</a:t>
            </a:r>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259908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19CA-23FD-4990-8D56-1FCF3F5B0CDE}"/>
              </a:ext>
            </a:extLst>
          </p:cNvPr>
          <p:cNvSpPr>
            <a:spLocks noGrp="1"/>
          </p:cNvSpPr>
          <p:nvPr>
            <p:ph type="title"/>
          </p:nvPr>
        </p:nvSpPr>
        <p:spPr/>
        <p:txBody>
          <a:bodyPr/>
          <a:lstStyle/>
          <a:p>
            <a:r>
              <a:rPr lang="en-US" dirty="0"/>
              <a:t>Today’s Presenter:  </a:t>
            </a:r>
            <a:br>
              <a:rPr lang="en-US" dirty="0"/>
            </a:br>
            <a:r>
              <a:rPr lang="en-US" dirty="0"/>
              <a:t>Dr. Lisa Mills, PhD</a:t>
            </a:r>
          </a:p>
        </p:txBody>
      </p:sp>
      <p:sp>
        <p:nvSpPr>
          <p:cNvPr id="5" name="TextBox 4">
            <a:extLst>
              <a:ext uri="{FF2B5EF4-FFF2-40B4-BE49-F238E27FC236}">
                <a16:creationId xmlns:a16="http://schemas.microsoft.com/office/drawing/2014/main" id="{BA047AC6-E3CA-4A3A-B3A7-90163B3AE024}"/>
              </a:ext>
            </a:extLst>
          </p:cNvPr>
          <p:cNvSpPr txBox="1"/>
          <p:nvPr/>
        </p:nvSpPr>
        <p:spPr>
          <a:xfrm>
            <a:off x="176333" y="1847417"/>
            <a:ext cx="11472387"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dirty="0"/>
              <a:t>Consultant to state and federal agencies on how </a:t>
            </a:r>
          </a:p>
          <a:p>
            <a:r>
              <a:rPr lang="en-US" sz="2400" dirty="0"/>
              <a:t>    to advance competitive integrated employment for </a:t>
            </a:r>
          </a:p>
          <a:p>
            <a:r>
              <a:rPr lang="en-US" sz="2400" dirty="0"/>
              <a:t>    individuals with disabilities</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2400" dirty="0"/>
              <a:t>32 years in field –primarily focused on individuals with IDD</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2400" dirty="0"/>
              <a:t>Expertise in Medicaid waivers, Customized Employment, and value/outcome-based reimbursement models for supported employment services</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2400" dirty="0"/>
              <a:t>Lives in Wisconsin; has worked in more than 20 states including Colorado, Iowa, Kansas, Michigan, Ohio, Oregon, Washington, Tennessee, Maine</a:t>
            </a:r>
          </a:p>
          <a:p>
            <a:endParaRPr lang="en-US" sz="2400" dirty="0"/>
          </a:p>
        </p:txBody>
      </p:sp>
      <p:pic>
        <p:nvPicPr>
          <p:cNvPr id="3" name="Picture 2">
            <a:extLst>
              <a:ext uri="{FF2B5EF4-FFF2-40B4-BE49-F238E27FC236}">
                <a16:creationId xmlns:a16="http://schemas.microsoft.com/office/drawing/2014/main" id="{CA540030-C773-43AD-9FF5-C6F0B58EC0D5}"/>
              </a:ext>
            </a:extLst>
          </p:cNvPr>
          <p:cNvPicPr>
            <a:picLocks noChangeAspect="1"/>
          </p:cNvPicPr>
          <p:nvPr/>
        </p:nvPicPr>
        <p:blipFill>
          <a:blip r:embed="rId2"/>
          <a:stretch>
            <a:fillRect/>
          </a:stretch>
        </p:blipFill>
        <p:spPr>
          <a:xfrm>
            <a:off x="9279143" y="3045115"/>
            <a:ext cx="2586312" cy="723087"/>
          </a:xfrm>
          <a:prstGeom prst="rect">
            <a:avLst/>
          </a:prstGeom>
        </p:spPr>
      </p:pic>
      <p:pic>
        <p:nvPicPr>
          <p:cNvPr id="6" name="Picture 5">
            <a:extLst>
              <a:ext uri="{FF2B5EF4-FFF2-40B4-BE49-F238E27FC236}">
                <a16:creationId xmlns:a16="http://schemas.microsoft.com/office/drawing/2014/main" id="{5E1B4C8C-3177-A649-E78D-425FE0A69EA0}"/>
              </a:ext>
            </a:extLst>
          </p:cNvPr>
          <p:cNvPicPr>
            <a:picLocks noChangeAspect="1"/>
          </p:cNvPicPr>
          <p:nvPr/>
        </p:nvPicPr>
        <p:blipFill>
          <a:blip r:embed="rId3"/>
          <a:stretch>
            <a:fillRect/>
          </a:stretch>
        </p:blipFill>
        <p:spPr>
          <a:xfrm>
            <a:off x="9279143" y="445673"/>
            <a:ext cx="2586312" cy="2599442"/>
          </a:xfrm>
          <a:prstGeom prst="rect">
            <a:avLst/>
          </a:prstGeom>
        </p:spPr>
      </p:pic>
    </p:spTree>
    <p:extLst>
      <p:ext uri="{BB962C8B-B14F-4D97-AF65-F5344CB8AC3E}">
        <p14:creationId xmlns:p14="http://schemas.microsoft.com/office/powerpoint/2010/main" val="304640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1"/>
            <a:ext cx="9779183" cy="858252"/>
          </a:xfrm>
        </p:spPr>
        <p:txBody>
          <a:bodyPr/>
          <a:lstStyle/>
          <a:p>
            <a:r>
              <a:rPr lang="en-US" dirty="0"/>
              <a:t>Study Recommendations</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1167493" y="1684421"/>
            <a:ext cx="9779182" cy="3699861"/>
          </a:xfrm>
        </p:spPr>
        <p:txBody>
          <a:bodyPr/>
          <a:lstStyle/>
          <a:p>
            <a:pPr marL="342900" marR="0" lvl="0" indent="-342900">
              <a:spcBef>
                <a:spcPts val="20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Develop a collaborative plan among all key partners to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more strongly and intentionally promote, to employers and the general public, the value of individuals with IDD </a:t>
            </a:r>
            <a:r>
              <a:rPr lang="en-US" sz="2200" dirty="0">
                <a:effectLst/>
                <a:latin typeface="Calibri" panose="020F0502020204030204" pitchFamily="34" charset="0"/>
                <a:ea typeface="Calibri" panose="020F0502020204030204" pitchFamily="34" charset="0"/>
                <a:cs typeface="Times New Roman" panose="02020603050405020304" pitchFamily="18" charset="0"/>
              </a:rPr>
              <a:t>as members of Nebraska’s workforce. </a:t>
            </a:r>
          </a:p>
          <a:p>
            <a:pPr marL="22860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startAt="2"/>
            </a:pPr>
            <a:r>
              <a:rPr lang="en-US" sz="2200" dirty="0">
                <a:effectLst/>
                <a:latin typeface="Calibri" panose="020F0502020204030204" pitchFamily="34" charset="0"/>
                <a:ea typeface="Calibri" panose="020F0502020204030204" pitchFamily="34" charset="0"/>
                <a:cs typeface="Times New Roman" panose="02020603050405020304" pitchFamily="18" charset="0"/>
              </a:rPr>
              <a:t>Stakeholders, with leadership from key state agencies and other organizations, should collectively seek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new Governor’s </a:t>
            </a:r>
            <a:r>
              <a:rPr lang="en-US" sz="2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(continued and increased)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involvement</a:t>
            </a:r>
            <a:r>
              <a:rPr lang="en-US" sz="2200" dirty="0">
                <a:effectLst/>
                <a:latin typeface="Calibri" panose="020F0502020204030204" pitchFamily="34" charset="0"/>
                <a:ea typeface="Calibri" panose="020F0502020204030204" pitchFamily="34" charset="0"/>
                <a:cs typeface="Times New Roman" panose="02020603050405020304" pitchFamily="18" charset="0"/>
              </a:rPr>
              <a:t> in promoting the value of individuals with IDD as members of Nebraska’s workforce with Nebraska’s business and industry groups and employers.</a:t>
            </a:r>
          </a:p>
          <a:p>
            <a:pPr marL="228600" marR="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800"/>
              </a:spcAft>
              <a:buFont typeface="+mj-lt"/>
              <a:buAutoNum type="arabicPeriod" startAt="3"/>
            </a:pPr>
            <a:r>
              <a:rPr lang="en-US" sz="2200" dirty="0">
                <a:effectLst/>
                <a:latin typeface="Calibri" panose="020F0502020204030204" pitchFamily="34" charset="0"/>
                <a:ea typeface="Calibri" panose="020F0502020204030204" pitchFamily="34" charset="0"/>
                <a:cs typeface="Times New Roman" panose="02020603050405020304" pitchFamily="18" charset="0"/>
              </a:rPr>
              <a:t>Advance the State of Nebraska as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model employer</a:t>
            </a:r>
            <a:r>
              <a:rPr lang="en-US" sz="2200" dirty="0">
                <a:effectLst/>
                <a:latin typeface="Calibri" panose="020F0502020204030204" pitchFamily="34" charset="0"/>
                <a:ea typeface="Calibri" panose="020F0502020204030204" pitchFamily="34" charset="0"/>
                <a:cs typeface="Times New Roman" panose="02020603050405020304" pitchFamily="18" charset="0"/>
              </a:rPr>
              <a:t>, by intentionally developing competitive integrated employment opportunities for people with disabilities including people with IDD.</a:t>
            </a:r>
          </a:p>
          <a:p>
            <a:endParaRPr lang="en-US" dirty="0"/>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20</a:t>
            </a:fld>
            <a:endParaRPr lang="en-US" dirty="0"/>
          </a:p>
        </p:txBody>
      </p:sp>
    </p:spTree>
    <p:extLst>
      <p:ext uri="{BB962C8B-B14F-4D97-AF65-F5344CB8AC3E}">
        <p14:creationId xmlns:p14="http://schemas.microsoft.com/office/powerpoint/2010/main" val="98510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0"/>
            <a:ext cx="9779183" cy="858253"/>
          </a:xfrm>
        </p:spPr>
        <p:txBody>
          <a:bodyPr/>
          <a:lstStyle/>
          <a:p>
            <a:r>
              <a:rPr lang="en-US" dirty="0"/>
              <a:t>Study Recommendations </a:t>
            </a:r>
            <a:r>
              <a:rPr lang="en-US" sz="2000" dirty="0"/>
              <a:t>(2)</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950495" y="1648327"/>
            <a:ext cx="9996180" cy="3735956"/>
          </a:xfrm>
        </p:spPr>
        <p:txBody>
          <a:bodyPr/>
          <a:lstStyle/>
          <a:p>
            <a:pPr marL="342900" marR="0" lvl="0" indent="-342900">
              <a:spcBef>
                <a:spcPts val="200"/>
              </a:spcBef>
              <a:spcAft>
                <a:spcPts val="0"/>
              </a:spcAft>
              <a:buFont typeface="+mj-lt"/>
              <a:buAutoNum type="arabicPeriod" startAt="4"/>
            </a:pPr>
            <a:r>
              <a:rPr lang="en-US" sz="2200" dirty="0">
                <a:effectLst/>
                <a:latin typeface="Calibri" panose="020F0502020204030204" pitchFamily="34" charset="0"/>
                <a:ea typeface="Calibri" panose="020F0502020204030204" pitchFamily="34" charset="0"/>
                <a:cs typeface="Times New Roman" panose="02020603050405020304" pitchFamily="18" charset="0"/>
              </a:rPr>
              <a:t>Nebraska VR And DDD should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update and expand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their current memorandum of understanding (MOU). </a:t>
            </a:r>
          </a:p>
          <a:p>
            <a:pPr marL="342900" marR="0" lvl="0" indent="-342900">
              <a:spcBef>
                <a:spcPts val="200"/>
              </a:spcBef>
              <a:spcAft>
                <a:spcPts val="0"/>
              </a:spcAft>
              <a:buFont typeface="+mj-lt"/>
              <a:buAutoNum type="arabicPeriod" startAt="4"/>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0"/>
              </a:spcBef>
              <a:spcAft>
                <a:spcPts val="0"/>
              </a:spcAft>
              <a:buFont typeface="+mj-lt"/>
              <a:buAutoNum type="arabicPeriod" startAt="4"/>
            </a:pPr>
            <a:r>
              <a:rPr lang="en-US" sz="2200" dirty="0">
                <a:effectLst/>
                <a:latin typeface="Calibri" panose="020F0502020204030204" pitchFamily="34" charset="0"/>
                <a:ea typeface="Calibri" panose="020F0502020204030204" pitchFamily="34" charset="0"/>
                <a:cs typeface="Times New Roman" panose="02020603050405020304" pitchFamily="18" charset="0"/>
              </a:rPr>
              <a:t>Ensure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uninhibited access </a:t>
            </a:r>
            <a:r>
              <a:rPr lang="en-US" sz="2200" dirty="0">
                <a:effectLst/>
                <a:latin typeface="Calibri" panose="020F0502020204030204" pitchFamily="34" charset="0"/>
                <a:ea typeface="Calibri" panose="020F0502020204030204" pitchFamily="34" charset="0"/>
                <a:cs typeface="Times New Roman" panose="02020603050405020304" pitchFamily="18" charset="0"/>
              </a:rPr>
              <a:t>to publicly funded Medicaid HCBS Waiver Supported Employment services for eligible individuals with IDD, when the needed service(s) are not timely available through Nebraska VR (or if a student is still in high school, through special education services funded under IDEA).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0"/>
              </a:spcBef>
              <a:spcAft>
                <a:spcPts val="0"/>
              </a:spcAft>
              <a:buFont typeface="+mj-lt"/>
              <a:buAutoNum type="arabicPeriod" startAt="4"/>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200"/>
              </a:spcBef>
              <a:spcAft>
                <a:spcPts val="0"/>
              </a:spcAft>
              <a:buFont typeface="+mj-lt"/>
              <a:buAutoNum type="arabicPeriod" startAt="4"/>
            </a:pPr>
            <a:r>
              <a:rPr lang="en-US" sz="2200" dirty="0">
                <a:effectLst/>
                <a:latin typeface="Calibri" panose="020F0502020204030204" pitchFamily="34" charset="0"/>
                <a:ea typeface="Calibri" panose="020F0502020204030204" pitchFamily="34" charset="0"/>
                <a:cs typeface="Times New Roman" panose="02020603050405020304" pitchFamily="18" charset="0"/>
              </a:rPr>
              <a:t>Promote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uninhibited, equitable access </a:t>
            </a:r>
            <a:r>
              <a:rPr lang="en-US" sz="2200" dirty="0">
                <a:effectLst/>
                <a:latin typeface="Calibri" panose="020F0502020204030204" pitchFamily="34" charset="0"/>
                <a:ea typeface="Calibri" panose="020F0502020204030204" pitchFamily="34" charset="0"/>
                <a:cs typeface="Times New Roman" panose="02020603050405020304" pitchFamily="18" charset="0"/>
              </a:rPr>
              <a:t>to publicly funded Vocational Rehabilitation Supported Employment Services </a:t>
            </a:r>
            <a:r>
              <a:rPr lang="en-US" sz="2200" dirty="0">
                <a:latin typeface="Calibri" panose="020F0502020204030204" pitchFamily="34" charset="0"/>
                <a:ea typeface="Calibri" panose="020F0502020204030204" pitchFamily="34" charset="0"/>
                <a:cs typeface="Times New Roman" panose="02020603050405020304" pitchFamily="18" charset="0"/>
              </a:rPr>
              <a:t>by</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p</a:t>
            </a:r>
            <a:r>
              <a:rPr lang="en-US" sz="2200" dirty="0">
                <a:effectLst/>
                <a:latin typeface="Calibri" panose="020F0502020204030204" pitchFamily="34" charset="0"/>
                <a:ea typeface="Calibri" panose="020F0502020204030204" pitchFamily="34" charset="0"/>
                <a:cs typeface="Times New Roman" panose="02020603050405020304" pitchFamily="18" charset="0"/>
              </a:rPr>
              <a:t>eople with ID/DD</a:t>
            </a:r>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21</a:t>
            </a:fld>
            <a:endParaRPr lang="en-US" dirty="0"/>
          </a:p>
        </p:txBody>
      </p:sp>
      <p:pic>
        <p:nvPicPr>
          <p:cNvPr id="5" name="Picture 4">
            <a:extLst>
              <a:ext uri="{FF2B5EF4-FFF2-40B4-BE49-F238E27FC236}">
                <a16:creationId xmlns:a16="http://schemas.microsoft.com/office/drawing/2014/main" id="{80E16C18-BB5C-3405-3175-53109A93654A}"/>
              </a:ext>
            </a:extLst>
          </p:cNvPr>
          <p:cNvPicPr>
            <a:picLocks noChangeAspect="1"/>
          </p:cNvPicPr>
          <p:nvPr/>
        </p:nvPicPr>
        <p:blipFill>
          <a:blip r:embed="rId2"/>
          <a:stretch>
            <a:fillRect/>
          </a:stretch>
        </p:blipFill>
        <p:spPr>
          <a:xfrm>
            <a:off x="700348" y="5013067"/>
            <a:ext cx="1581150" cy="1714500"/>
          </a:xfrm>
          <a:prstGeom prst="rect">
            <a:avLst/>
          </a:prstGeom>
        </p:spPr>
      </p:pic>
      <p:cxnSp>
        <p:nvCxnSpPr>
          <p:cNvPr id="7" name="Straight Connector 6">
            <a:extLst>
              <a:ext uri="{FF2B5EF4-FFF2-40B4-BE49-F238E27FC236}">
                <a16:creationId xmlns:a16="http://schemas.microsoft.com/office/drawing/2014/main" id="{A4B030E5-8D6B-C42B-B20B-4A2443DBF703}"/>
              </a:ext>
            </a:extLst>
          </p:cNvPr>
          <p:cNvCxnSpPr/>
          <p:nvPr/>
        </p:nvCxnSpPr>
        <p:spPr>
          <a:xfrm>
            <a:off x="510535" y="5190879"/>
            <a:ext cx="1960776" cy="13480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C275331-241B-8F21-DB02-302C1CA23680}"/>
              </a:ext>
            </a:extLst>
          </p:cNvPr>
          <p:cNvCxnSpPr>
            <a:cxnSpLocks/>
          </p:cNvCxnSpPr>
          <p:nvPr/>
        </p:nvCxnSpPr>
        <p:spPr>
          <a:xfrm flipV="1">
            <a:off x="510535" y="5161964"/>
            <a:ext cx="1842310" cy="14167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45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1"/>
            <a:ext cx="9779183" cy="822158"/>
          </a:xfrm>
        </p:spPr>
        <p:txBody>
          <a:bodyPr/>
          <a:lstStyle/>
          <a:p>
            <a:r>
              <a:rPr lang="en-US" dirty="0"/>
              <a:t>Study Recommendations </a:t>
            </a:r>
            <a:r>
              <a:rPr lang="en-US" sz="2000" dirty="0"/>
              <a:t>(3)</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890337" y="1479885"/>
            <a:ext cx="10056338" cy="3904398"/>
          </a:xfrm>
        </p:spPr>
        <p:txBody>
          <a:bodyPr/>
          <a:lstStyle/>
          <a:p>
            <a:pPr marL="342900" marR="0" lvl="0" indent="-342900">
              <a:spcBef>
                <a:spcPts val="200"/>
              </a:spcBef>
              <a:spcAft>
                <a:spcPts val="0"/>
              </a:spcAft>
              <a:buFont typeface="+mj-lt"/>
              <a:buAutoNum type="arabicPeriod" startAt="7"/>
            </a:pPr>
            <a:r>
              <a:rPr lang="en-US" sz="2200" dirty="0">
                <a:effectLst/>
                <a:latin typeface="Calibri" panose="020F0502020204030204" pitchFamily="34" charset="0"/>
                <a:ea typeface="Calibri" panose="020F0502020204030204" pitchFamily="34" charset="0"/>
                <a:cs typeface="Calibri" panose="020F0502020204030204" pitchFamily="34" charset="0"/>
              </a:rPr>
              <a:t>Public funders of Supported Employment services should collaborate to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ensure</a:t>
            </a:r>
            <a:r>
              <a:rPr lang="en-US" sz="2200"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effective Supported Employment practices </a:t>
            </a:r>
            <a:r>
              <a:rPr lang="en-US" sz="2200" dirty="0">
                <a:effectLst/>
                <a:latin typeface="Calibri" panose="020F0502020204030204" pitchFamily="34" charset="0"/>
                <a:ea typeface="Calibri" panose="020F0502020204030204" pitchFamily="34" charset="0"/>
                <a:cs typeface="Calibri" panose="020F0502020204030204" pitchFamily="34" charset="0"/>
              </a:rPr>
              <a:t>by implementing competency-based qualification and/or training expectations for staff delivering Supported Employment services.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200"/>
              </a:spcBef>
              <a:spcAft>
                <a:spcPts val="0"/>
              </a:spcAft>
              <a:buFont typeface="+mj-lt"/>
              <a:buAutoNum type="arabicPeriod" startAt="7"/>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startAt="7"/>
            </a:pP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Reach youth with IDD early</a:t>
            </a:r>
            <a:r>
              <a:rPr lang="en-US" sz="2200" dirty="0">
                <a:effectLst/>
                <a:latin typeface="Calibri" panose="020F0502020204030204" pitchFamily="34" charset="0"/>
                <a:ea typeface="Calibri" panose="020F0502020204030204" pitchFamily="34" charset="0"/>
                <a:cs typeface="Times New Roman" panose="02020603050405020304" pitchFamily="18" charset="0"/>
              </a:rPr>
              <a:t>, focus on increasing competitive integrated employment (CIE) post-secondary outcomes in Individualized Educational Plans, and promote the use of peer mentors to </a:t>
            </a: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seed the expectation of a working life in adulthood</a:t>
            </a:r>
          </a:p>
          <a:p>
            <a:pPr marL="342900" marR="0" lvl="0" indent="-342900">
              <a:lnSpc>
                <a:spcPct val="107000"/>
              </a:lnSpc>
              <a:spcBef>
                <a:spcPts val="200"/>
              </a:spcBef>
              <a:spcAft>
                <a:spcPts val="0"/>
              </a:spcAft>
              <a:buFont typeface="+mj-lt"/>
              <a:buAutoNum type="arabicPeriod" startAt="7"/>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startAt="7"/>
            </a:pP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Identify available short-term funding </a:t>
            </a:r>
            <a:r>
              <a:rPr lang="en-US" sz="2200" dirty="0">
                <a:effectLst/>
                <a:latin typeface="Calibri" panose="020F0502020204030204" pitchFamily="34" charset="0"/>
                <a:ea typeface="Calibri" panose="020F0502020204030204" pitchFamily="34" charset="0"/>
                <a:cs typeface="Times New Roman" panose="02020603050405020304" pitchFamily="18" charset="0"/>
              </a:rPr>
              <a:t>that can be invested in the provider network and workforce which can support increased opportunities for competitive integrated employment for people with IDD</a:t>
            </a:r>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294674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0"/>
            <a:ext cx="9779183" cy="798095"/>
          </a:xfrm>
        </p:spPr>
        <p:txBody>
          <a:bodyPr/>
          <a:lstStyle/>
          <a:p>
            <a:r>
              <a:rPr lang="en-US" dirty="0"/>
              <a:t>Study Recommendations </a:t>
            </a:r>
            <a:r>
              <a:rPr lang="en-US" sz="2000" dirty="0"/>
              <a:t>(4)</a:t>
            </a:r>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1011083" y="2201779"/>
            <a:ext cx="9779182" cy="2454442"/>
          </a:xfrm>
        </p:spPr>
        <p:txBody>
          <a:bodyPr/>
          <a:lstStyle/>
          <a:p>
            <a:pPr marL="457200" marR="0" lvl="0" indent="-457200">
              <a:spcBef>
                <a:spcPts val="200"/>
              </a:spcBef>
              <a:spcAft>
                <a:spcPts val="0"/>
              </a:spcAft>
              <a:buFont typeface="+mj-lt"/>
              <a:buAutoNum type="arabicPeriod" startAt="10"/>
            </a:pPr>
            <a:r>
              <a:rPr lang="en-US"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Engage key informants for this study in a one-day summit </a:t>
            </a:r>
            <a:r>
              <a:rPr lang="en-US" sz="2200" dirty="0">
                <a:effectLst/>
                <a:latin typeface="Calibri" panose="020F0502020204030204" pitchFamily="34" charset="0"/>
                <a:ea typeface="Calibri" panose="020F0502020204030204" pitchFamily="34" charset="0"/>
                <a:cs typeface="Times New Roman" panose="02020603050405020304" pitchFamily="18" charset="0"/>
              </a:rPr>
              <a:t>to discuss this study’s findings and recommendations, and determine what consensus can be reached about how a collaborative initiative could move forward to increase competitive integrated employment outcomes for Nebraskans with IDD </a:t>
            </a:r>
          </a:p>
          <a:p>
            <a:pPr marL="571500" marR="0" indent="-457200">
              <a:spcBef>
                <a:spcPts val="0"/>
              </a:spcBef>
              <a:spcAft>
                <a:spcPts val="0"/>
              </a:spcAft>
              <a:buFont typeface="+mj-lt"/>
              <a:buAutoNum type="arabicPeriod" startAt="10"/>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457200">
              <a:spcBef>
                <a:spcPts val="0"/>
              </a:spcBef>
              <a:spcAft>
                <a:spcPts val="0"/>
              </a:spcAft>
              <a:buFont typeface="+mj-lt"/>
              <a:buAutoNum type="arabicPeriod" startAt="10"/>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457200">
              <a:spcBef>
                <a:spcPts val="0"/>
              </a:spcBef>
              <a:spcAft>
                <a:spcPts val="800"/>
              </a:spcAft>
              <a:buFont typeface="+mj-lt"/>
              <a:buAutoNum type="arabicPeriod" startAt="10"/>
            </a:pP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Maintain commitment</a:t>
            </a:r>
            <a:r>
              <a:rPr lang="en-US"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evolving the comprehensive strategy over time.  </a:t>
            </a:r>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23</a:t>
            </a:fld>
            <a:endParaRPr lang="en-US" dirty="0"/>
          </a:p>
        </p:txBody>
      </p:sp>
    </p:spTree>
    <p:extLst>
      <p:ext uri="{BB962C8B-B14F-4D97-AF65-F5344CB8AC3E}">
        <p14:creationId xmlns:p14="http://schemas.microsoft.com/office/powerpoint/2010/main" val="26590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6965AD-4E98-E6FC-A0C0-D5246FE48EA0}"/>
              </a:ext>
            </a:extLst>
          </p:cNvPr>
          <p:cNvPicPr>
            <a:picLocks noChangeAspect="1"/>
          </p:cNvPicPr>
          <p:nvPr/>
        </p:nvPicPr>
        <p:blipFill>
          <a:blip r:embed="rId2"/>
          <a:stretch>
            <a:fillRect/>
          </a:stretch>
        </p:blipFill>
        <p:spPr>
          <a:xfrm>
            <a:off x="8927434" y="3562612"/>
            <a:ext cx="2623386" cy="2709785"/>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998E3B2-1A64-CDC5-6D4B-D5838D6B9A62}"/>
              </a:ext>
            </a:extLst>
          </p:cNvPr>
          <p:cNvPicPr>
            <a:picLocks noGrp="1" noChangeAspect="1"/>
          </p:cNvPicPr>
          <p:nvPr>
            <p:ph type="pic" sz="quarter" idx="13"/>
          </p:nvPr>
        </p:nvPicPr>
        <p:blipFill rotWithShape="1">
          <a:blip r:embed="rId3"/>
          <a:stretch/>
        </p:blipFill>
        <p:spPr>
          <a:xfrm>
            <a:off x="641180" y="864108"/>
            <a:ext cx="5129784" cy="5129784"/>
          </a:xfrm>
          <a:prstGeom prst="rect">
            <a:avLst/>
          </a:prstGeom>
          <a:noFill/>
        </p:spPr>
      </p:pic>
      <p:sp>
        <p:nvSpPr>
          <p:cNvPr id="4" name="Slide Number Placeholder 3" hidden="1">
            <a:extLst>
              <a:ext uri="{FF2B5EF4-FFF2-40B4-BE49-F238E27FC236}">
                <a16:creationId xmlns:a16="http://schemas.microsoft.com/office/drawing/2014/main" id="{0CBBE383-D7E5-D464-953D-D429E9604FCE}"/>
              </a:ext>
            </a:extLst>
          </p:cNvPr>
          <p:cNvSpPr>
            <a:spLocks noGrp="1"/>
          </p:cNvSpPr>
          <p:nvPr>
            <p:ph type="sldNum" sz="quarter" idx="4294967295"/>
          </p:nvPr>
        </p:nvSpPr>
        <p:spPr>
          <a:xfrm>
            <a:off x="10153276" y="6356350"/>
            <a:ext cx="1657723" cy="365125"/>
          </a:xfrm>
        </p:spPr>
        <p:txBody>
          <a:bodyPr/>
          <a:lstStyle/>
          <a:p>
            <a:pPr>
              <a:spcAft>
                <a:spcPts val="600"/>
              </a:spcAft>
            </a:pPr>
            <a:fld id="{294A09A9-5501-47C1-A89A-A340965A2BE2}" type="slidenum">
              <a:rPr lang="en-US" smtClean="0"/>
              <a:pPr>
                <a:spcAft>
                  <a:spcPts val="600"/>
                </a:spcAft>
              </a:pPr>
              <a:t>24</a:t>
            </a:fld>
            <a:endParaRPr lang="en-US"/>
          </a:p>
        </p:txBody>
      </p:sp>
      <p:pic>
        <p:nvPicPr>
          <p:cNvPr id="7" name="Picture 6">
            <a:extLst>
              <a:ext uri="{FF2B5EF4-FFF2-40B4-BE49-F238E27FC236}">
                <a16:creationId xmlns:a16="http://schemas.microsoft.com/office/drawing/2014/main" id="{02273DC0-115D-68F8-B64F-C8C15044FDA1}"/>
              </a:ext>
            </a:extLst>
          </p:cNvPr>
          <p:cNvPicPr>
            <a:picLocks noChangeAspect="1"/>
          </p:cNvPicPr>
          <p:nvPr/>
        </p:nvPicPr>
        <p:blipFill>
          <a:blip r:embed="rId4"/>
          <a:stretch>
            <a:fillRect/>
          </a:stretch>
        </p:blipFill>
        <p:spPr>
          <a:xfrm>
            <a:off x="6256866" y="480060"/>
            <a:ext cx="3741376" cy="2977009"/>
          </a:xfrm>
          <a:prstGeom prst="rect">
            <a:avLst/>
          </a:prstGeom>
        </p:spPr>
      </p:pic>
    </p:spTree>
    <p:extLst>
      <p:ext uri="{BB962C8B-B14F-4D97-AF65-F5344CB8AC3E}">
        <p14:creationId xmlns:p14="http://schemas.microsoft.com/office/powerpoint/2010/main" val="388260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7F39-6983-D7DC-F0CD-7ABB13C9E28B}"/>
              </a:ext>
            </a:extLst>
          </p:cNvPr>
          <p:cNvSpPr>
            <a:spLocks noGrp="1"/>
          </p:cNvSpPr>
          <p:nvPr>
            <p:ph type="title"/>
          </p:nvPr>
        </p:nvSpPr>
        <p:spPr/>
        <p:txBody>
          <a:bodyPr/>
          <a:lstStyle/>
          <a:p>
            <a:r>
              <a:rPr lang="en-US" dirty="0"/>
              <a:t>Acting Together:  Work to Avoid Bad Traits of Teams</a:t>
            </a:r>
          </a:p>
        </p:txBody>
      </p:sp>
      <p:sp>
        <p:nvSpPr>
          <p:cNvPr id="3" name="Content Placeholder 2">
            <a:extLst>
              <a:ext uri="{FF2B5EF4-FFF2-40B4-BE49-F238E27FC236}">
                <a16:creationId xmlns:a16="http://schemas.microsoft.com/office/drawing/2014/main" id="{DFB71DF5-0BF8-807A-4987-6B46005E0195}"/>
              </a:ext>
            </a:extLst>
          </p:cNvPr>
          <p:cNvSpPr>
            <a:spLocks noGrp="1"/>
          </p:cNvSpPr>
          <p:nvPr>
            <p:ph idx="1"/>
          </p:nvPr>
        </p:nvSpPr>
        <p:spPr>
          <a:xfrm>
            <a:off x="625641" y="2017467"/>
            <a:ext cx="10321033" cy="3366815"/>
          </a:xfrm>
        </p:spPr>
        <p:txBody>
          <a:bodyPr/>
          <a:lstStyle/>
          <a:p>
            <a:pPr marL="1885950" lvl="3" indent="-514350">
              <a:buAutoNum type="arabicPeriod"/>
            </a:pPr>
            <a:r>
              <a:rPr lang="en-US" sz="3200" dirty="0"/>
              <a:t>Not paying attention to results</a:t>
            </a:r>
          </a:p>
          <a:p>
            <a:pPr marL="1885950" lvl="3" indent="-514350">
              <a:buAutoNum type="arabicPeriod"/>
            </a:pPr>
            <a:r>
              <a:rPr lang="en-US" sz="3200" dirty="0"/>
              <a:t>Nobody taking responsibility</a:t>
            </a:r>
          </a:p>
          <a:p>
            <a:pPr marL="1885950" lvl="3" indent="-514350">
              <a:buAutoNum type="arabicPeriod"/>
            </a:pPr>
            <a:r>
              <a:rPr lang="en-US" sz="3200" dirty="0"/>
              <a:t>Lack of commitment</a:t>
            </a:r>
          </a:p>
          <a:p>
            <a:pPr marL="1885950" lvl="3" indent="-514350">
              <a:buAutoNum type="arabicPeriod"/>
            </a:pPr>
            <a:r>
              <a:rPr lang="en-US" sz="3200" dirty="0"/>
              <a:t>Fear of conflict</a:t>
            </a:r>
          </a:p>
          <a:p>
            <a:pPr marL="1885950" lvl="3" indent="-514350">
              <a:buAutoNum type="arabicPeriod"/>
            </a:pPr>
            <a:r>
              <a:rPr lang="en-US" sz="3200" dirty="0"/>
              <a:t>No trust</a:t>
            </a:r>
          </a:p>
          <a:p>
            <a:pPr marL="1885950" lvl="3" indent="-514350">
              <a:buAutoNum type="arabicPeriod"/>
            </a:pPr>
            <a:endParaRPr lang="en-US" sz="3200" dirty="0"/>
          </a:p>
          <a:p>
            <a:r>
              <a:rPr lang="en-US" sz="1600" dirty="0"/>
              <a:t>Source: Working Better Together: Embracing Good Conflict and Solving Bad Conflict</a:t>
            </a:r>
          </a:p>
          <a:p>
            <a:r>
              <a:rPr lang="en-US" sz="1600" dirty="0"/>
              <a:t>© 2017 Autistic Self-Advocacy Network</a:t>
            </a:r>
          </a:p>
          <a:p>
            <a:r>
              <a:rPr lang="en-US" sz="1100" dirty="0">
                <a:hlinkClick r:id="rId3"/>
              </a:rPr>
              <a:t>Working-Better-Together-Embracing-Good-Conflict-and-Solving-Bad-Conflict.pdf (d3r5ngmnz0b984.cloudfront.net)</a:t>
            </a:r>
            <a:r>
              <a:rPr lang="en-US" sz="1600" dirty="0"/>
              <a:t> </a:t>
            </a:r>
          </a:p>
        </p:txBody>
      </p:sp>
      <p:sp>
        <p:nvSpPr>
          <p:cNvPr id="4" name="Slide Number Placeholder 3">
            <a:extLst>
              <a:ext uri="{FF2B5EF4-FFF2-40B4-BE49-F238E27FC236}">
                <a16:creationId xmlns:a16="http://schemas.microsoft.com/office/drawing/2014/main" id="{ADEA124F-3348-4DE4-6ADC-1D9B56B18C7B}"/>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Tree>
    <p:extLst>
      <p:ext uri="{BB962C8B-B14F-4D97-AF65-F5344CB8AC3E}">
        <p14:creationId xmlns:p14="http://schemas.microsoft.com/office/powerpoint/2010/main" val="361675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598D-99B5-5FE3-FBC0-814E39CE5CC8}"/>
              </a:ext>
            </a:extLst>
          </p:cNvPr>
          <p:cNvSpPr>
            <a:spLocks noGrp="1"/>
          </p:cNvSpPr>
          <p:nvPr>
            <p:ph type="title"/>
          </p:nvPr>
        </p:nvSpPr>
        <p:spPr>
          <a:xfrm>
            <a:off x="986590" y="381000"/>
            <a:ext cx="9960086" cy="1325563"/>
          </a:xfrm>
        </p:spPr>
        <p:txBody>
          <a:bodyPr/>
          <a:lstStyle/>
          <a:p>
            <a:r>
              <a:rPr lang="en-US" sz="3800" dirty="0"/>
              <a:t>Are We Really Engaging People with IDD with the Intent to Motivate Them to Work?</a:t>
            </a:r>
          </a:p>
        </p:txBody>
      </p:sp>
      <p:pic>
        <p:nvPicPr>
          <p:cNvPr id="5" name="Content Placeholder 4">
            <a:extLst>
              <a:ext uri="{FF2B5EF4-FFF2-40B4-BE49-F238E27FC236}">
                <a16:creationId xmlns:a16="http://schemas.microsoft.com/office/drawing/2014/main" id="{59EFBF95-3A80-AF2A-AAA8-717AE4E5F05D}"/>
              </a:ext>
            </a:extLst>
          </p:cNvPr>
          <p:cNvPicPr>
            <a:picLocks noGrp="1" noChangeAspect="1"/>
          </p:cNvPicPr>
          <p:nvPr>
            <p:ph idx="1"/>
          </p:nvPr>
        </p:nvPicPr>
        <p:blipFill>
          <a:blip r:embed="rId2"/>
          <a:stretch>
            <a:fillRect/>
          </a:stretch>
        </p:blipFill>
        <p:spPr>
          <a:xfrm>
            <a:off x="644651" y="2162092"/>
            <a:ext cx="7202068" cy="3601034"/>
          </a:xfrm>
          <a:prstGeom prst="rect">
            <a:avLst/>
          </a:prstGeom>
        </p:spPr>
      </p:pic>
      <p:sp>
        <p:nvSpPr>
          <p:cNvPr id="4" name="Slide Number Placeholder 3">
            <a:extLst>
              <a:ext uri="{FF2B5EF4-FFF2-40B4-BE49-F238E27FC236}">
                <a16:creationId xmlns:a16="http://schemas.microsoft.com/office/drawing/2014/main" id="{ED9507C3-3130-29F1-1973-69974C146467}"/>
              </a:ext>
            </a:extLst>
          </p:cNvPr>
          <p:cNvSpPr>
            <a:spLocks noGrp="1"/>
          </p:cNvSpPr>
          <p:nvPr>
            <p:ph type="sldNum" sz="quarter" idx="4"/>
          </p:nvPr>
        </p:nvSpPr>
        <p:spPr/>
        <p:txBody>
          <a:bodyPr/>
          <a:lstStyle/>
          <a:p>
            <a:fld id="{294A09A9-5501-47C1-A89A-A340965A2BE2}" type="slidenum">
              <a:rPr lang="en-US" smtClean="0"/>
              <a:pPr/>
              <a:t>26</a:t>
            </a:fld>
            <a:endParaRPr lang="en-US" dirty="0"/>
          </a:p>
        </p:txBody>
      </p:sp>
    </p:spTree>
    <p:extLst>
      <p:ext uri="{BB962C8B-B14F-4D97-AF65-F5344CB8AC3E}">
        <p14:creationId xmlns:p14="http://schemas.microsoft.com/office/powerpoint/2010/main" val="1818014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98D-3E0D-904D-77E9-4F0CCB490B2B}"/>
              </a:ext>
            </a:extLst>
          </p:cNvPr>
          <p:cNvSpPr>
            <a:spLocks noGrp="1"/>
          </p:cNvSpPr>
          <p:nvPr>
            <p:ph type="title"/>
          </p:nvPr>
        </p:nvSpPr>
        <p:spPr/>
        <p:txBody>
          <a:bodyPr/>
          <a:lstStyle/>
          <a:p>
            <a:r>
              <a:rPr lang="en-US" dirty="0"/>
              <a:t>Encouraging People with IDD to Consider and Pursue Work</a:t>
            </a:r>
          </a:p>
        </p:txBody>
      </p:sp>
      <p:sp>
        <p:nvSpPr>
          <p:cNvPr id="3" name="Content Placeholder 2">
            <a:extLst>
              <a:ext uri="{FF2B5EF4-FFF2-40B4-BE49-F238E27FC236}">
                <a16:creationId xmlns:a16="http://schemas.microsoft.com/office/drawing/2014/main" id="{E90B4091-3571-E871-606D-2BAB808B25E8}"/>
              </a:ext>
            </a:extLst>
          </p:cNvPr>
          <p:cNvSpPr>
            <a:spLocks noGrp="1"/>
          </p:cNvSpPr>
          <p:nvPr>
            <p:ph idx="1"/>
          </p:nvPr>
        </p:nvSpPr>
        <p:spPr>
          <a:xfrm>
            <a:off x="1167493" y="2017467"/>
            <a:ext cx="9779182" cy="3685501"/>
          </a:xfrm>
        </p:spPr>
        <p:txBody>
          <a:bodyPr/>
          <a:lstStyle/>
          <a:p>
            <a:pPr marL="457200" indent="-457200">
              <a:buClr>
                <a:srgbClr val="0070C0"/>
              </a:buClr>
              <a:buFont typeface="Wingdings" panose="05000000000000000000" pitchFamily="2" charset="2"/>
              <a:buChar char="§"/>
            </a:pPr>
            <a:r>
              <a:rPr lang="en-US" dirty="0"/>
              <a:t>Are we doing more than infrequently asking a few questions?</a:t>
            </a:r>
          </a:p>
          <a:p>
            <a:pPr marL="457200" indent="-457200">
              <a:buClr>
                <a:srgbClr val="0070C0"/>
              </a:buClr>
              <a:buFont typeface="Wingdings" panose="05000000000000000000" pitchFamily="2" charset="2"/>
              <a:buChar char="§"/>
            </a:pPr>
            <a:r>
              <a:rPr lang="en-US" dirty="0"/>
              <a:t>Are we effectively involving families/guardians, if present?</a:t>
            </a:r>
          </a:p>
          <a:p>
            <a:pPr marL="457200" indent="-457200">
              <a:buClr>
                <a:srgbClr val="0070C0"/>
              </a:buClr>
              <a:buFont typeface="Wingdings" panose="05000000000000000000" pitchFamily="2" charset="2"/>
              <a:buChar char="§"/>
            </a:pPr>
            <a:r>
              <a:rPr lang="en-US" dirty="0"/>
              <a:t>Is the opportunity to consider working being offered in a way people can understand what’s being offered?</a:t>
            </a:r>
          </a:p>
          <a:p>
            <a:pPr marL="457200" indent="-457200">
              <a:buClr>
                <a:srgbClr val="0070C0"/>
              </a:buClr>
              <a:buFont typeface="Wingdings" panose="05000000000000000000" pitchFamily="2" charset="2"/>
              <a:buChar char="§"/>
            </a:pPr>
            <a:r>
              <a:rPr lang="en-US" dirty="0"/>
              <a:t>Are we supporting truly informed choice?  </a:t>
            </a:r>
          </a:p>
          <a:p>
            <a:pPr marL="457200" indent="-457200">
              <a:buClr>
                <a:srgbClr val="0070C0"/>
              </a:buClr>
              <a:buFont typeface="Wingdings" panose="05000000000000000000" pitchFamily="2" charset="2"/>
              <a:buChar char="§"/>
            </a:pPr>
            <a:r>
              <a:rPr lang="en-US" dirty="0"/>
              <a:t>Are we actively trying to dispel myths?</a:t>
            </a:r>
          </a:p>
          <a:p>
            <a:pPr marL="457200" indent="-457200">
              <a:buClr>
                <a:srgbClr val="0070C0"/>
              </a:buClr>
              <a:buFont typeface="Wingdings" panose="05000000000000000000" pitchFamily="2" charset="2"/>
              <a:buChar char="§"/>
            </a:pPr>
            <a:r>
              <a:rPr lang="en-US" dirty="0"/>
              <a:t>Have we set goals to increase interest?</a:t>
            </a:r>
          </a:p>
        </p:txBody>
      </p:sp>
      <p:sp>
        <p:nvSpPr>
          <p:cNvPr id="4" name="Slide Number Placeholder 3">
            <a:extLst>
              <a:ext uri="{FF2B5EF4-FFF2-40B4-BE49-F238E27FC236}">
                <a16:creationId xmlns:a16="http://schemas.microsoft.com/office/drawing/2014/main" id="{7AB89B87-36FE-26B7-3656-CD44E91810B4}"/>
              </a:ext>
            </a:extLst>
          </p:cNvPr>
          <p:cNvSpPr>
            <a:spLocks noGrp="1"/>
          </p:cNvSpPr>
          <p:nvPr>
            <p:ph type="sldNum" sz="quarter" idx="4"/>
          </p:nvPr>
        </p:nvSpPr>
        <p:spPr/>
        <p:txBody>
          <a:bodyPr/>
          <a:lstStyle/>
          <a:p>
            <a:fld id="{294A09A9-5501-47C1-A89A-A340965A2BE2}" type="slidenum">
              <a:rPr lang="en-US" smtClean="0"/>
              <a:pPr/>
              <a:t>27</a:t>
            </a:fld>
            <a:endParaRPr lang="en-US" dirty="0"/>
          </a:p>
        </p:txBody>
      </p:sp>
      <p:pic>
        <p:nvPicPr>
          <p:cNvPr id="5" name="Picture 4">
            <a:extLst>
              <a:ext uri="{FF2B5EF4-FFF2-40B4-BE49-F238E27FC236}">
                <a16:creationId xmlns:a16="http://schemas.microsoft.com/office/drawing/2014/main" id="{E8E7990B-8CDF-75F1-D323-93E8484FF85C}"/>
              </a:ext>
            </a:extLst>
          </p:cNvPr>
          <p:cNvPicPr>
            <a:picLocks noChangeAspect="1"/>
          </p:cNvPicPr>
          <p:nvPr/>
        </p:nvPicPr>
        <p:blipFill>
          <a:blip r:embed="rId2"/>
          <a:stretch>
            <a:fillRect/>
          </a:stretch>
        </p:blipFill>
        <p:spPr>
          <a:xfrm>
            <a:off x="10286319" y="849313"/>
            <a:ext cx="1476375" cy="1714500"/>
          </a:xfrm>
          <a:prstGeom prst="rect">
            <a:avLst/>
          </a:prstGeom>
        </p:spPr>
      </p:pic>
    </p:spTree>
    <p:extLst>
      <p:ext uri="{BB962C8B-B14F-4D97-AF65-F5344CB8AC3E}">
        <p14:creationId xmlns:p14="http://schemas.microsoft.com/office/powerpoint/2010/main" val="52093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8F9151-CCD6-401A-E443-BE019180D116}"/>
              </a:ext>
            </a:extLst>
          </p:cNvPr>
          <p:cNvSpPr>
            <a:spLocks noGrp="1"/>
          </p:cNvSpPr>
          <p:nvPr>
            <p:ph type="ctrTitle"/>
          </p:nvPr>
        </p:nvSpPr>
        <p:spPr>
          <a:xfrm>
            <a:off x="1176372" y="2021889"/>
            <a:ext cx="6245912" cy="2814222"/>
          </a:xfrm>
        </p:spPr>
        <p:txBody>
          <a:bodyPr/>
          <a:lstStyle/>
          <a:p>
            <a:r>
              <a:rPr lang="en-US" dirty="0"/>
              <a:t>Questions?</a:t>
            </a:r>
            <a:br>
              <a:rPr lang="en-US" dirty="0"/>
            </a:br>
            <a:br>
              <a:rPr lang="en-US" dirty="0"/>
            </a:br>
            <a:r>
              <a:rPr lang="en-US" dirty="0"/>
              <a:t>Comments</a:t>
            </a:r>
          </a:p>
        </p:txBody>
      </p:sp>
      <p:sp>
        <p:nvSpPr>
          <p:cNvPr id="6" name="Slide Number Placeholder 5">
            <a:extLst>
              <a:ext uri="{FF2B5EF4-FFF2-40B4-BE49-F238E27FC236}">
                <a16:creationId xmlns:a16="http://schemas.microsoft.com/office/drawing/2014/main" id="{CB62934A-CCE4-B4EF-2C34-57489A4B4D3D}"/>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1409284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133599"/>
          </a:xfrm>
        </p:spPr>
        <p:txBody>
          <a:bodyPr/>
          <a:lstStyle/>
          <a:p>
            <a:r>
              <a:rPr lang="en-US" dirty="0"/>
              <a:t>Presenter Contact Information:</a:t>
            </a:r>
            <a:endParaRPr lang="en-US" sz="3200" dirty="0"/>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pPr algn="ctr"/>
            <a:r>
              <a:rPr lang="en-US" b="1" dirty="0">
                <a:solidFill>
                  <a:srgbClr val="0070C0"/>
                </a:solidFill>
              </a:rPr>
              <a:t>Lisa A. Mills, PhD</a:t>
            </a:r>
          </a:p>
          <a:p>
            <a:pPr algn="ctr"/>
            <a:r>
              <a:rPr lang="en-US" b="1" dirty="0">
                <a:solidFill>
                  <a:srgbClr val="0070C0"/>
                </a:solidFill>
              </a:rPr>
              <a:t>Moving To A Different Drum LLC</a:t>
            </a:r>
          </a:p>
          <a:p>
            <a:pPr algn="ctr"/>
            <a:r>
              <a:rPr lang="en-US" b="1" dirty="0">
                <a:solidFill>
                  <a:srgbClr val="0070C0"/>
                </a:solidFill>
                <a:hlinkClick r:id="rId2"/>
              </a:rPr>
              <a:t>lisamills@mtdd.onmicrosoft.com</a:t>
            </a:r>
            <a:r>
              <a:rPr lang="en-US" b="1" dirty="0">
                <a:solidFill>
                  <a:srgbClr val="0070C0"/>
                </a:solidFill>
              </a:rPr>
              <a:t> </a:t>
            </a:r>
          </a:p>
          <a:p>
            <a:pPr algn="ctr"/>
            <a:r>
              <a:rPr lang="en-US" b="1" dirty="0">
                <a:solidFill>
                  <a:srgbClr val="0070C0"/>
                </a:solidFill>
              </a:rPr>
              <a:t>608 225 4326</a:t>
            </a:r>
          </a:p>
        </p:txBody>
      </p:sp>
    </p:spTree>
    <p:extLst>
      <p:ext uri="{BB962C8B-B14F-4D97-AF65-F5344CB8AC3E}">
        <p14:creationId xmlns:p14="http://schemas.microsoft.com/office/powerpoint/2010/main" val="9261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7151-63B8-4EDC-80AF-38CEA47A1856}"/>
              </a:ext>
            </a:extLst>
          </p:cNvPr>
          <p:cNvSpPr>
            <a:spLocks noGrp="1"/>
          </p:cNvSpPr>
          <p:nvPr>
            <p:ph type="title"/>
          </p:nvPr>
        </p:nvSpPr>
        <p:spPr>
          <a:xfrm>
            <a:off x="1071239" y="303376"/>
            <a:ext cx="9779183" cy="1152445"/>
          </a:xfrm>
        </p:spPr>
        <p:txBody>
          <a:bodyPr/>
          <a:lstStyle/>
          <a:p>
            <a:r>
              <a:rPr lang="en-US" dirty="0"/>
              <a:t>Nebraska Developmental Disabilities Council’s </a:t>
            </a:r>
            <a:r>
              <a:rPr lang="en-US" dirty="0">
                <a:solidFill>
                  <a:srgbClr val="0070C0"/>
                </a:solidFill>
              </a:rPr>
              <a:t>1</a:t>
            </a:r>
            <a:r>
              <a:rPr lang="en-US" baseline="30000" dirty="0">
                <a:solidFill>
                  <a:srgbClr val="0070C0"/>
                </a:solidFill>
              </a:rPr>
              <a:t>st</a:t>
            </a:r>
            <a:r>
              <a:rPr lang="en-US" dirty="0"/>
              <a:t> Goal</a:t>
            </a:r>
          </a:p>
        </p:txBody>
      </p:sp>
      <p:sp>
        <p:nvSpPr>
          <p:cNvPr id="3" name="Content Placeholder 2">
            <a:extLst>
              <a:ext uri="{FF2B5EF4-FFF2-40B4-BE49-F238E27FC236}">
                <a16:creationId xmlns:a16="http://schemas.microsoft.com/office/drawing/2014/main" id="{14155628-8452-4ABC-802D-6537EB724BF1}"/>
              </a:ext>
            </a:extLst>
          </p:cNvPr>
          <p:cNvSpPr>
            <a:spLocks noGrp="1"/>
          </p:cNvSpPr>
          <p:nvPr>
            <p:ph idx="1"/>
          </p:nvPr>
        </p:nvSpPr>
        <p:spPr>
          <a:xfrm>
            <a:off x="655232" y="1706564"/>
            <a:ext cx="9779183" cy="4848060"/>
          </a:xfrm>
          <a:solidFill>
            <a:schemeClr val="accent1">
              <a:lumMod val="40000"/>
              <a:lumOff val="60000"/>
            </a:schemeClr>
          </a:solidFill>
        </p:spPr>
        <p:txBody>
          <a:bodyPr/>
          <a:lstStyle/>
          <a:p>
            <a:pPr marL="0" indent="0">
              <a:buNone/>
            </a:pPr>
            <a:r>
              <a:rPr lang="en-US" sz="1800" b="1" i="0" u="none" strike="noStrike" baseline="0" dirty="0">
                <a:solidFill>
                  <a:srgbClr val="0000FF"/>
                </a:solidFill>
                <a:latin typeface="Tahoma" panose="020B0604030504040204" pitchFamily="34" charset="0"/>
              </a:rPr>
              <a:t>2022-2026 Five-Year State Plan Goals and Objectives </a:t>
            </a:r>
          </a:p>
          <a:p>
            <a:pPr marL="0" indent="0">
              <a:buNone/>
            </a:pPr>
            <a:endParaRPr lang="en-US" sz="1800" b="0" i="0" u="none" strike="noStrike" baseline="0" dirty="0">
              <a:solidFill>
                <a:srgbClr val="0000FF"/>
              </a:solidFill>
              <a:latin typeface="Tahoma" panose="020B0604030504040204" pitchFamily="34" charset="0"/>
            </a:endParaRPr>
          </a:p>
          <a:p>
            <a:r>
              <a:rPr lang="en-US" sz="1800" b="1" i="0" u="none" strike="noStrike" baseline="0" dirty="0">
                <a:solidFill>
                  <a:srgbClr val="000000"/>
                </a:solidFill>
                <a:latin typeface="Tahoma" panose="020B0604030504040204" pitchFamily="34" charset="0"/>
              </a:rPr>
              <a:t>Goal 1. </a:t>
            </a:r>
            <a:r>
              <a:rPr lang="en-US" sz="1800" b="0" i="0" u="none" strike="noStrike" baseline="0" dirty="0">
                <a:solidFill>
                  <a:srgbClr val="000000"/>
                </a:solidFill>
                <a:latin typeface="Tahoma" panose="020B0604030504040204" pitchFamily="34" charset="0"/>
              </a:rPr>
              <a:t>The Nebraska Council on Developmental Disabilities (DD) will collaborate with Nebraska DD Network Partners, state agencies, community programs, and other stakeholders to provide resources and </a:t>
            </a:r>
            <a:r>
              <a:rPr lang="en-US" sz="1800" b="1" i="0" u="none" strike="noStrike" baseline="0" dirty="0">
                <a:solidFill>
                  <a:srgbClr val="0000FF"/>
                </a:solidFill>
                <a:latin typeface="Tahoma" panose="020B0604030504040204" pitchFamily="34" charset="0"/>
              </a:rPr>
              <a:t>improve </a:t>
            </a:r>
            <a:r>
              <a:rPr lang="en-US" sz="1800" b="1" i="0" u="none" strike="noStrike" baseline="0" dirty="0">
                <a:solidFill>
                  <a:srgbClr val="0000FF"/>
                </a:solidFill>
                <a:latin typeface="Tahoma" panose="020B0604030504040204" pitchFamily="34" charset="0"/>
                <a:ea typeface="Tahoma" panose="020B0604030504040204" pitchFamily="34" charset="0"/>
                <a:cs typeface="Tahoma" panose="020B0604030504040204" pitchFamily="34" charset="0"/>
              </a:rPr>
              <a:t>competitive</a:t>
            </a:r>
            <a:r>
              <a:rPr lang="en-US" sz="1800" b="1" i="0" u="none" strike="noStrike" baseline="0" dirty="0">
                <a:solidFill>
                  <a:srgbClr val="0000FF"/>
                </a:solidFill>
                <a:latin typeface="Tahoma" panose="020B0604030504040204" pitchFamily="34" charset="0"/>
              </a:rPr>
              <a:t>, integrated, and meaningful opportunities for employment</a:t>
            </a:r>
            <a:r>
              <a:rPr lang="en-US" sz="1800" b="0" i="0" u="none" strike="noStrike" baseline="0" dirty="0">
                <a:solidFill>
                  <a:srgbClr val="000000"/>
                </a:solidFill>
                <a:latin typeface="Tahoma" panose="020B0604030504040204" pitchFamily="34" charset="0"/>
              </a:rPr>
              <a:t>, including self-employment with competitive wages, for Nebraskans with intellectual and developmental disabilities (I/DD) from diverse locations and identities.</a:t>
            </a:r>
            <a:endParaRPr lang="en-US" sz="1800" dirty="0">
              <a:solidFill>
                <a:srgbClr val="000000"/>
              </a:solidFill>
              <a:latin typeface="Tahoma" panose="020B0604030504040204" pitchFamily="34" charset="0"/>
            </a:endParaRPr>
          </a:p>
          <a:p>
            <a:endParaRPr lang="en-US"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14300" marR="0">
              <a:lnSpc>
                <a:spcPct val="115000"/>
              </a:lnSpc>
              <a:spcBef>
                <a:spcPts val="0"/>
              </a:spcBef>
              <a:spcAft>
                <a:spcPts val="0"/>
              </a:spcAft>
            </a:pPr>
            <a:r>
              <a:rPr lang="en-US" sz="1600" b="1"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Objective A. </a:t>
            </a: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By 2026, increase awareness, knowledge, and identify necessary system changes to remove barriers to competitive, integrated employment at a living wage for individuals with I/DD.</a:t>
            </a:r>
          </a:p>
          <a:p>
            <a:pPr marL="114300" marR="0">
              <a:lnSpc>
                <a:spcPct val="115000"/>
              </a:lnSpc>
              <a:spcBef>
                <a:spcPts val="0"/>
              </a:spcBef>
              <a:spcAft>
                <a:spcPts val="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114300" marR="0">
              <a:lnSpc>
                <a:spcPct val="115000"/>
              </a:lnSpc>
              <a:spcBef>
                <a:spcPts val="0"/>
              </a:spcBef>
              <a:spcAft>
                <a:spcPts val="0"/>
              </a:spcAft>
            </a:pPr>
            <a:r>
              <a:rPr lang="en-US"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Objective B.</a:t>
            </a: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By 2026, increase resources, access, options, and opportunities for competitive employment to support the Nebraska Employment First Initiative and work with policymakers to have Nebraska declared an Employment First State.</a:t>
            </a:r>
          </a:p>
          <a:p>
            <a:pPr marL="0" marR="0">
              <a:spcBef>
                <a:spcPts val="0"/>
              </a:spcBef>
              <a:spcAft>
                <a:spcPts val="0"/>
              </a:spcAft>
            </a:pPr>
            <a:r>
              <a:rPr lang="en-US" sz="1800" dirty="0">
                <a:effectLst/>
                <a:latin typeface="Tahoma" panose="020B060403050404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520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900C-7025-4BB1-8234-B5A46BAA3712}"/>
              </a:ext>
            </a:extLst>
          </p:cNvPr>
          <p:cNvSpPr>
            <a:spLocks noGrp="1"/>
          </p:cNvSpPr>
          <p:nvPr>
            <p:ph type="title"/>
          </p:nvPr>
        </p:nvSpPr>
        <p:spPr>
          <a:xfrm>
            <a:off x="1107763" y="-299447"/>
            <a:ext cx="9779183" cy="1325563"/>
          </a:xfrm>
        </p:spPr>
        <p:txBody>
          <a:bodyPr/>
          <a:lstStyle/>
          <a:p>
            <a:r>
              <a:rPr lang="en-US" dirty="0"/>
              <a:t>Why a Study is a Good Idea?</a:t>
            </a:r>
          </a:p>
        </p:txBody>
      </p:sp>
      <p:sp>
        <p:nvSpPr>
          <p:cNvPr id="3" name="Content Placeholder 2">
            <a:extLst>
              <a:ext uri="{FF2B5EF4-FFF2-40B4-BE49-F238E27FC236}">
                <a16:creationId xmlns:a16="http://schemas.microsoft.com/office/drawing/2014/main" id="{1EC9DE84-3052-4CBB-ACF5-5119A37F277E}"/>
              </a:ext>
            </a:extLst>
          </p:cNvPr>
          <p:cNvSpPr>
            <a:spLocks noGrp="1"/>
          </p:cNvSpPr>
          <p:nvPr>
            <p:ph idx="1"/>
          </p:nvPr>
        </p:nvSpPr>
        <p:spPr>
          <a:xfrm>
            <a:off x="433137" y="1549224"/>
            <a:ext cx="10513538" cy="4870430"/>
          </a:xfrm>
        </p:spPr>
        <p:txBody>
          <a:bodyPr>
            <a:normAutofit/>
          </a:bodyPr>
          <a:lstStyle/>
          <a:p>
            <a:pPr>
              <a:buFont typeface="Wingdings" panose="05000000000000000000" pitchFamily="2" charset="2"/>
              <a:buChar char="§"/>
            </a:pPr>
            <a:r>
              <a:rPr lang="en-US" sz="3200" dirty="0"/>
              <a:t>Learning from history</a:t>
            </a:r>
          </a:p>
          <a:p>
            <a:pPr>
              <a:buFont typeface="Wingdings" panose="05000000000000000000" pitchFamily="2" charset="2"/>
              <a:buChar char="§"/>
            </a:pPr>
            <a:endParaRPr lang="en-US" sz="200" dirty="0"/>
          </a:p>
          <a:p>
            <a:pPr>
              <a:buFont typeface="Wingdings" panose="05000000000000000000" pitchFamily="2" charset="2"/>
              <a:buChar char="§"/>
            </a:pPr>
            <a:r>
              <a:rPr lang="en-US" sz="3200" dirty="0"/>
              <a:t>Evaluating the current situation</a:t>
            </a:r>
          </a:p>
          <a:p>
            <a:pPr>
              <a:buFont typeface="Wingdings" panose="05000000000000000000" pitchFamily="2" charset="2"/>
              <a:buChar char="§"/>
            </a:pPr>
            <a:endParaRPr lang="en-US" sz="300" dirty="0"/>
          </a:p>
          <a:p>
            <a:pPr>
              <a:buFont typeface="Wingdings" panose="05000000000000000000" pitchFamily="2" charset="2"/>
              <a:buChar char="§"/>
            </a:pPr>
            <a:r>
              <a:rPr lang="en-US" sz="3200" dirty="0"/>
              <a:t>Demonstrating positive outcomes</a:t>
            </a:r>
          </a:p>
          <a:p>
            <a:pPr>
              <a:buFont typeface="Wingdings" panose="05000000000000000000" pitchFamily="2" charset="2"/>
              <a:buChar char="§"/>
            </a:pPr>
            <a:endParaRPr lang="en-US" sz="300" dirty="0"/>
          </a:p>
          <a:p>
            <a:pPr>
              <a:buFont typeface="Wingdings" panose="05000000000000000000" pitchFamily="2" charset="2"/>
              <a:buChar char="§"/>
            </a:pPr>
            <a:r>
              <a:rPr lang="en-US" sz="3200" dirty="0"/>
              <a:t>Seeing untapped opportunities</a:t>
            </a:r>
          </a:p>
          <a:p>
            <a:pPr>
              <a:buFont typeface="Wingdings" panose="05000000000000000000" pitchFamily="2" charset="2"/>
              <a:buChar char="§"/>
            </a:pPr>
            <a:endParaRPr lang="en-US" sz="300" dirty="0"/>
          </a:p>
          <a:p>
            <a:pPr>
              <a:buFont typeface="Wingdings" panose="05000000000000000000" pitchFamily="2" charset="2"/>
              <a:buChar char="§"/>
            </a:pPr>
            <a:r>
              <a:rPr lang="en-US" sz="3200" dirty="0"/>
              <a:t>Recognizing areas of consensus</a:t>
            </a:r>
          </a:p>
          <a:p>
            <a:pPr>
              <a:buFont typeface="Wingdings" panose="05000000000000000000" pitchFamily="2" charset="2"/>
              <a:buChar char="§"/>
            </a:pPr>
            <a:endParaRPr lang="en-US" sz="300" dirty="0"/>
          </a:p>
          <a:p>
            <a:pPr>
              <a:buFont typeface="Wingdings" panose="05000000000000000000" pitchFamily="2" charset="2"/>
              <a:buChar char="§"/>
            </a:pPr>
            <a:r>
              <a:rPr lang="en-US" sz="3200" dirty="0"/>
              <a:t>Clarity about how barriers  </a:t>
            </a:r>
          </a:p>
          <a:p>
            <a:pPr marL="0" indent="0">
              <a:spcBef>
                <a:spcPts val="0"/>
              </a:spcBef>
              <a:buNone/>
            </a:pPr>
            <a:r>
              <a:rPr lang="en-US" sz="3200" dirty="0"/>
              <a:t>  could be tackled</a:t>
            </a:r>
          </a:p>
        </p:txBody>
      </p:sp>
      <p:pic>
        <p:nvPicPr>
          <p:cNvPr id="4" name="Picture 3">
            <a:extLst>
              <a:ext uri="{FF2B5EF4-FFF2-40B4-BE49-F238E27FC236}">
                <a16:creationId xmlns:a16="http://schemas.microsoft.com/office/drawing/2014/main" id="{790E8FFB-950A-4AB0-98D1-B1F574A40A9C}"/>
              </a:ext>
            </a:extLst>
          </p:cNvPr>
          <p:cNvPicPr>
            <a:picLocks noChangeAspect="1"/>
          </p:cNvPicPr>
          <p:nvPr/>
        </p:nvPicPr>
        <p:blipFill>
          <a:blip r:embed="rId2"/>
          <a:stretch>
            <a:fillRect/>
          </a:stretch>
        </p:blipFill>
        <p:spPr>
          <a:xfrm>
            <a:off x="7181986" y="3880627"/>
            <a:ext cx="4576878" cy="2631192"/>
          </a:xfrm>
          <a:prstGeom prst="rect">
            <a:avLst/>
          </a:prstGeom>
        </p:spPr>
      </p:pic>
      <p:pic>
        <p:nvPicPr>
          <p:cNvPr id="6" name="Picture 5">
            <a:extLst>
              <a:ext uri="{FF2B5EF4-FFF2-40B4-BE49-F238E27FC236}">
                <a16:creationId xmlns:a16="http://schemas.microsoft.com/office/drawing/2014/main" id="{51BDCFD3-51FB-B057-43AC-05B0806AB225}"/>
              </a:ext>
            </a:extLst>
          </p:cNvPr>
          <p:cNvPicPr>
            <a:picLocks noChangeAspect="1"/>
          </p:cNvPicPr>
          <p:nvPr/>
        </p:nvPicPr>
        <p:blipFill>
          <a:blip r:embed="rId3"/>
          <a:stretch>
            <a:fillRect/>
          </a:stretch>
        </p:blipFill>
        <p:spPr>
          <a:xfrm>
            <a:off x="7181986" y="1304421"/>
            <a:ext cx="2503436" cy="2351871"/>
          </a:xfrm>
          <a:prstGeom prst="rect">
            <a:avLst/>
          </a:prstGeom>
        </p:spPr>
      </p:pic>
      <p:sp>
        <p:nvSpPr>
          <p:cNvPr id="7" name="TextBox 6">
            <a:extLst>
              <a:ext uri="{FF2B5EF4-FFF2-40B4-BE49-F238E27FC236}">
                <a16:creationId xmlns:a16="http://schemas.microsoft.com/office/drawing/2014/main" id="{46362AE9-A74D-902E-69F2-1EF06994CDA5}"/>
              </a:ext>
            </a:extLst>
          </p:cNvPr>
          <p:cNvSpPr txBox="1"/>
          <p:nvPr/>
        </p:nvSpPr>
        <p:spPr>
          <a:xfrm>
            <a:off x="9685422" y="1603193"/>
            <a:ext cx="2073441" cy="1754326"/>
          </a:xfrm>
          <a:prstGeom prst="rect">
            <a:avLst/>
          </a:prstGeom>
          <a:noFill/>
        </p:spPr>
        <p:txBody>
          <a:bodyPr wrap="square" rtlCol="0">
            <a:spAutoFit/>
          </a:bodyPr>
          <a:lstStyle/>
          <a:p>
            <a:r>
              <a:rPr lang="en-US" dirty="0"/>
              <a:t>You can’t really know where you are going until you know where you have been.</a:t>
            </a:r>
          </a:p>
          <a:p>
            <a:r>
              <a:rPr lang="en-US" dirty="0"/>
              <a:t>-Maya Angelou</a:t>
            </a:r>
          </a:p>
        </p:txBody>
      </p:sp>
    </p:spTree>
    <p:extLst>
      <p:ext uri="{BB962C8B-B14F-4D97-AF65-F5344CB8AC3E}">
        <p14:creationId xmlns:p14="http://schemas.microsoft.com/office/powerpoint/2010/main" val="322181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nchor="b">
            <a:normAutofit/>
          </a:bodyPr>
          <a:lstStyle/>
          <a:p>
            <a:r>
              <a:rPr lang="en-US" sz="4400" dirty="0">
                <a:solidFill>
                  <a:srgbClr val="0070C0"/>
                </a:solidFill>
              </a:rPr>
              <a:t>Progress</a:t>
            </a:r>
            <a:r>
              <a:rPr lang="en-US" sz="4400" dirty="0"/>
              <a:t> Requires Setting Aside the Blame Game</a:t>
            </a:r>
          </a:p>
        </p:txBody>
      </p:sp>
      <p:pic>
        <p:nvPicPr>
          <p:cNvPr id="4" name="Picture 3">
            <a:extLst>
              <a:ext uri="{FF2B5EF4-FFF2-40B4-BE49-F238E27FC236}">
                <a16:creationId xmlns:a16="http://schemas.microsoft.com/office/drawing/2014/main" id="{F6E2FE6F-D5AE-376F-7A2F-9DA382DAF1E1}"/>
              </a:ext>
            </a:extLst>
          </p:cNvPr>
          <p:cNvPicPr>
            <a:picLocks noChangeAspect="1"/>
          </p:cNvPicPr>
          <p:nvPr/>
        </p:nvPicPr>
        <p:blipFill rotWithShape="1">
          <a:blip r:embed="rId2"/>
          <a:srcRect t="9131" r="3" b="3"/>
          <a:stretch/>
        </p:blipFill>
        <p:spPr>
          <a:xfrm>
            <a:off x="1167492" y="2915491"/>
            <a:ext cx="4663440" cy="2828613"/>
          </a:xfrm>
          <a:prstGeom prst="rect">
            <a:avLst/>
          </a:prstGeom>
          <a:noFill/>
        </p:spPr>
      </p:pic>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0"/>
          </p:nvPr>
        </p:nvSpPr>
        <p:spPr>
          <a:xfrm>
            <a:off x="6283235" y="2528203"/>
            <a:ext cx="4663440" cy="2828613"/>
          </a:xfrm>
        </p:spPr>
        <p:txBody>
          <a:bodyPr vert="horz" lIns="91440" tIns="45720" rIns="91440" bIns="45720" rtlCol="0">
            <a:normAutofit/>
          </a:bodyPr>
          <a:lstStyle/>
          <a:p>
            <a:endParaRPr lang="en-US" dirty="0"/>
          </a:p>
          <a:p>
            <a:endParaRPr lang="en-US" dirty="0"/>
          </a:p>
        </p:txBody>
      </p:sp>
      <p:sp>
        <p:nvSpPr>
          <p:cNvPr id="11" name="Content Placeholder 5">
            <a:extLst>
              <a:ext uri="{FF2B5EF4-FFF2-40B4-BE49-F238E27FC236}">
                <a16:creationId xmlns:a16="http://schemas.microsoft.com/office/drawing/2014/main" id="{F22103DF-C54E-4842-1451-CE7AB8B2F519}"/>
              </a:ext>
            </a:extLst>
          </p:cNvPr>
          <p:cNvSpPr>
            <a:spLocks noGrp="1"/>
          </p:cNvSpPr>
          <p:nvPr>
            <p:ph idx="11"/>
          </p:nvPr>
        </p:nvSpPr>
        <p:spPr>
          <a:xfrm>
            <a:off x="1167493" y="2005689"/>
            <a:ext cx="4663440" cy="522514"/>
          </a:xfrm>
        </p:spPr>
        <p:txBody>
          <a:bodyPr/>
          <a:lstStyle/>
          <a:p>
            <a:r>
              <a:rPr lang="en-US" dirty="0"/>
              <a:t>Challenges in our field too often cause us to turn on each other.</a:t>
            </a:r>
          </a:p>
        </p:txBody>
      </p:sp>
      <p:sp>
        <p:nvSpPr>
          <p:cNvPr id="13" name="Content Placeholder 6">
            <a:extLst>
              <a:ext uri="{FF2B5EF4-FFF2-40B4-BE49-F238E27FC236}">
                <a16:creationId xmlns:a16="http://schemas.microsoft.com/office/drawing/2014/main" id="{18E1C709-E5E3-7367-5707-DE526F594AA2}"/>
              </a:ext>
            </a:extLst>
          </p:cNvPr>
          <p:cNvSpPr>
            <a:spLocks noGrp="1"/>
          </p:cNvSpPr>
          <p:nvPr>
            <p:ph idx="12"/>
          </p:nvPr>
        </p:nvSpPr>
        <p:spPr>
          <a:xfrm>
            <a:off x="6396531" y="1646076"/>
            <a:ext cx="4585606" cy="1120508"/>
          </a:xfrm>
        </p:spPr>
        <p:txBody>
          <a:bodyPr/>
          <a:lstStyle/>
          <a:p>
            <a:r>
              <a:rPr lang="en-US" dirty="0"/>
              <a:t>Always Remember…</a:t>
            </a:r>
          </a:p>
          <a:p>
            <a:r>
              <a:rPr lang="en-US" dirty="0"/>
              <a:t>When you point a finger at someone else, there are always three fingers pointing back at you.</a:t>
            </a:r>
          </a:p>
          <a:p>
            <a:endParaRPr lang="en-US" dirty="0"/>
          </a:p>
        </p:txBody>
      </p:sp>
      <p:pic>
        <p:nvPicPr>
          <p:cNvPr id="8" name="Picture 7">
            <a:extLst>
              <a:ext uri="{FF2B5EF4-FFF2-40B4-BE49-F238E27FC236}">
                <a16:creationId xmlns:a16="http://schemas.microsoft.com/office/drawing/2014/main" id="{E7E9C42F-3458-D763-18F0-A202591B794E}"/>
              </a:ext>
            </a:extLst>
          </p:cNvPr>
          <p:cNvPicPr>
            <a:picLocks noChangeAspect="1"/>
          </p:cNvPicPr>
          <p:nvPr/>
        </p:nvPicPr>
        <p:blipFill>
          <a:blip r:embed="rId3"/>
          <a:stretch>
            <a:fillRect/>
          </a:stretch>
        </p:blipFill>
        <p:spPr>
          <a:xfrm>
            <a:off x="7134737" y="3642316"/>
            <a:ext cx="2781300" cy="1714500"/>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nchor="b">
            <a:normAutofit/>
          </a:bodyPr>
          <a:lstStyle/>
          <a:p>
            <a:r>
              <a:rPr lang="en-US" sz="4400" dirty="0"/>
              <a:t>If We Are </a:t>
            </a:r>
            <a:r>
              <a:rPr lang="en-US" sz="4400" dirty="0">
                <a:solidFill>
                  <a:srgbClr val="0070C0"/>
                </a:solidFill>
              </a:rPr>
              <a:t>Polarized</a:t>
            </a:r>
            <a:r>
              <a:rPr lang="en-US" sz="4400" dirty="0"/>
              <a:t>, Our Work is </a:t>
            </a:r>
            <a:r>
              <a:rPr lang="en-US" sz="4400" dirty="0">
                <a:solidFill>
                  <a:srgbClr val="0070C0"/>
                </a:solidFill>
              </a:rPr>
              <a:t>Fragmented</a:t>
            </a:r>
            <a:r>
              <a:rPr lang="en-US" sz="4400" dirty="0"/>
              <a:t> and </a:t>
            </a:r>
            <a:r>
              <a:rPr lang="en-US" sz="4400" dirty="0">
                <a:solidFill>
                  <a:srgbClr val="0070C0"/>
                </a:solidFill>
              </a:rPr>
              <a:t>Siloed</a:t>
            </a:r>
            <a:r>
              <a:rPr lang="en-US" sz="4400" dirty="0"/>
              <a:t>.</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6</a:t>
            </a:fld>
            <a:endParaRPr lang="en-US"/>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0"/>
          </p:nvPr>
        </p:nvSpPr>
        <p:spPr>
          <a:xfrm>
            <a:off x="6283235" y="2528203"/>
            <a:ext cx="4663440" cy="2828613"/>
          </a:xfrm>
        </p:spPr>
        <p:txBody>
          <a:bodyPr vert="horz" lIns="91440" tIns="45720" rIns="91440" bIns="45720" rtlCol="0">
            <a:normAutofit/>
          </a:bodyPr>
          <a:lstStyle/>
          <a:p>
            <a:endParaRPr lang="en-US" dirty="0"/>
          </a:p>
          <a:p>
            <a:endParaRPr lang="en-US" dirty="0"/>
          </a:p>
        </p:txBody>
      </p:sp>
      <p:sp>
        <p:nvSpPr>
          <p:cNvPr id="7" name="Content Placeholder 6">
            <a:extLst>
              <a:ext uri="{FF2B5EF4-FFF2-40B4-BE49-F238E27FC236}">
                <a16:creationId xmlns:a16="http://schemas.microsoft.com/office/drawing/2014/main" id="{E434AF7C-BDA1-A6AB-ABAC-5BAC7C094402}"/>
              </a:ext>
            </a:extLst>
          </p:cNvPr>
          <p:cNvSpPr>
            <a:spLocks noGrp="1"/>
          </p:cNvSpPr>
          <p:nvPr>
            <p:ph idx="11"/>
          </p:nvPr>
        </p:nvSpPr>
        <p:spPr>
          <a:xfrm>
            <a:off x="782425" y="2005689"/>
            <a:ext cx="9973558" cy="3744662"/>
          </a:xfrm>
        </p:spPr>
        <p:txBody>
          <a:bodyPr/>
          <a:lstStyle/>
          <a:p>
            <a:pPr marL="342900" indent="-342900">
              <a:buFont typeface="Wingdings" panose="05000000000000000000" pitchFamily="2" charset="2"/>
              <a:buChar char="§"/>
            </a:pPr>
            <a:r>
              <a:rPr lang="en-US" b="0" dirty="0"/>
              <a:t>We can make more progress working together as compared to working separately.</a:t>
            </a:r>
          </a:p>
          <a:p>
            <a:pPr marL="342900" indent="-342900">
              <a:buFont typeface="Wingdings" panose="05000000000000000000" pitchFamily="2" charset="2"/>
              <a:buChar char="§"/>
            </a:pPr>
            <a:endParaRPr lang="en-US" sz="200" b="0" dirty="0"/>
          </a:p>
          <a:p>
            <a:pPr marL="342900" indent="-342900">
              <a:buFont typeface="Wingdings" panose="05000000000000000000" pitchFamily="2" charset="2"/>
              <a:buChar char="§"/>
            </a:pPr>
            <a:r>
              <a:rPr lang="en-US" b="0" dirty="0"/>
              <a:t>Coordination of effort requires </a:t>
            </a:r>
            <a:r>
              <a:rPr lang="en-US" dirty="0">
                <a:solidFill>
                  <a:srgbClr val="0070C0"/>
                </a:solidFill>
              </a:rPr>
              <a:t>intentional and active collaboration</a:t>
            </a:r>
            <a:r>
              <a:rPr lang="en-US" b="0" dirty="0"/>
              <a:t>… </a:t>
            </a:r>
            <a:r>
              <a:rPr lang="en-US" dirty="0">
                <a:solidFill>
                  <a:srgbClr val="FF0000"/>
                </a:solidFill>
              </a:rPr>
              <a:t>AND</a:t>
            </a:r>
            <a:r>
              <a:rPr lang="en-US" b="0" dirty="0"/>
              <a:t> the </a:t>
            </a:r>
            <a:r>
              <a:rPr lang="en-US" dirty="0">
                <a:solidFill>
                  <a:srgbClr val="0070C0"/>
                </a:solidFill>
              </a:rPr>
              <a:t>allocation of resources </a:t>
            </a:r>
            <a:r>
              <a:rPr lang="en-US" b="0" dirty="0"/>
              <a:t>necessary for this collaboration</a:t>
            </a:r>
          </a:p>
          <a:p>
            <a:pPr marL="342900" indent="-342900">
              <a:buFont typeface="Wingdings" panose="05000000000000000000" pitchFamily="2" charset="2"/>
              <a:buChar char="§"/>
            </a:pPr>
            <a:endParaRPr lang="en-US" sz="200" b="0" dirty="0"/>
          </a:p>
          <a:p>
            <a:pPr marL="342900" indent="-342900">
              <a:buFont typeface="Wingdings" panose="05000000000000000000" pitchFamily="2" charset="2"/>
              <a:buChar char="§"/>
            </a:pPr>
            <a:r>
              <a:rPr lang="en-US" b="0" dirty="0"/>
              <a:t>Resources:  leadership time; human; financial; systems; etc.</a:t>
            </a:r>
          </a:p>
          <a:p>
            <a:pPr marL="342900" indent="-342900">
              <a:buFont typeface="Wingdings" panose="05000000000000000000" pitchFamily="2" charset="2"/>
              <a:buChar char="§"/>
            </a:pPr>
            <a:endParaRPr lang="en-US" sz="200" b="0" dirty="0"/>
          </a:p>
          <a:p>
            <a:pPr marL="342900" indent="-342900">
              <a:buFont typeface="Wingdings" panose="05000000000000000000" pitchFamily="2" charset="2"/>
              <a:buChar char="§"/>
            </a:pPr>
            <a:r>
              <a:rPr lang="en-US" dirty="0">
                <a:solidFill>
                  <a:srgbClr val="FF0000"/>
                </a:solidFill>
              </a:rPr>
              <a:t>What justifies allocating resources to the goal increasing competitive integrated employment participation among people with IDD? </a:t>
            </a:r>
          </a:p>
          <a:p>
            <a:endParaRPr lang="en-US" dirty="0"/>
          </a:p>
          <a:p>
            <a:endParaRPr lang="en-US" dirty="0"/>
          </a:p>
        </p:txBody>
      </p:sp>
    </p:spTree>
    <p:extLst>
      <p:ext uri="{BB962C8B-B14F-4D97-AF65-F5344CB8AC3E}">
        <p14:creationId xmlns:p14="http://schemas.microsoft.com/office/powerpoint/2010/main" val="59921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6E1A02-BED2-5EDF-E8A2-BF6870DEF343}"/>
              </a:ext>
            </a:extLst>
          </p:cNvPr>
          <p:cNvSpPr>
            <a:spLocks noGrp="1"/>
          </p:cNvSpPr>
          <p:nvPr>
            <p:ph type="title"/>
          </p:nvPr>
        </p:nvSpPr>
        <p:spPr>
          <a:xfrm>
            <a:off x="1167492" y="381000"/>
            <a:ext cx="9779183" cy="948179"/>
          </a:xfrm>
        </p:spPr>
        <p:txBody>
          <a:bodyPr/>
          <a:lstStyle/>
          <a:p>
            <a:r>
              <a:rPr lang="en-US" dirty="0"/>
              <a:t>Governor Jim </a:t>
            </a:r>
            <a:r>
              <a:rPr lang="en-US" dirty="0" err="1"/>
              <a:t>Pillen’s</a:t>
            </a:r>
            <a:r>
              <a:rPr lang="en-US" dirty="0"/>
              <a:t> Proclamation</a:t>
            </a:r>
            <a:br>
              <a:rPr lang="en-US" dirty="0"/>
            </a:br>
            <a:r>
              <a:rPr lang="en-US" sz="1800" dirty="0"/>
              <a:t>March 21, 2023</a:t>
            </a:r>
            <a:endParaRPr lang="en-US" dirty="0"/>
          </a:p>
        </p:txBody>
      </p:sp>
      <p:sp>
        <p:nvSpPr>
          <p:cNvPr id="9" name="Content Placeholder 8">
            <a:extLst>
              <a:ext uri="{FF2B5EF4-FFF2-40B4-BE49-F238E27FC236}">
                <a16:creationId xmlns:a16="http://schemas.microsoft.com/office/drawing/2014/main" id="{5198B191-0840-6EE5-7A29-E4AEA88E51B8}"/>
              </a:ext>
            </a:extLst>
          </p:cNvPr>
          <p:cNvSpPr>
            <a:spLocks noGrp="1"/>
          </p:cNvSpPr>
          <p:nvPr>
            <p:ph idx="1"/>
          </p:nvPr>
        </p:nvSpPr>
        <p:spPr>
          <a:xfrm>
            <a:off x="1167493" y="1432875"/>
            <a:ext cx="9779182" cy="3951408"/>
          </a:xfrm>
        </p:spPr>
        <p:txBody>
          <a:bodyPr/>
          <a:lstStyle/>
          <a:p>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March is Developmental Disabilities Awareness Month. Individuals with developmental or intellectual disabilities are made in the image of God and their disability is a natural part of the human experience and does not diminish their human dignity.</a:t>
            </a:r>
          </a:p>
          <a:p>
            <a:r>
              <a:rPr lang="en-US" sz="1800" b="1" i="1" dirty="0">
                <a:solidFill>
                  <a:srgbClr val="FF0000"/>
                </a:solidFill>
                <a:effectLst/>
                <a:latin typeface="Times New Roman" panose="02020603050405020304" pitchFamily="18" charset="0"/>
                <a:ea typeface="Times New Roman" panose="02020603050405020304" pitchFamily="18" charset="0"/>
              </a:rPr>
              <a:t>Nebraska encourages and supports the employment of individuals with developmental or intellectual disabilities because it is beneficial for individuals and beneficial for Nebraska employers. </a:t>
            </a:r>
            <a:r>
              <a:rPr lang="en-US" sz="1800" b="1" i="1" dirty="0">
                <a:effectLst/>
                <a:latin typeface="Times New Roman" panose="02020603050405020304" pitchFamily="18" charset="0"/>
                <a:ea typeface="Times New Roman" panose="02020603050405020304" pitchFamily="18" charset="0"/>
              </a:rPr>
              <a:t>Businesses can expand their talent pool, strengthen their workforce by creating a welcoming and supportive workplace, and increase their overall bottom line.</a:t>
            </a:r>
          </a:p>
          <a:p>
            <a:r>
              <a:rPr lang="en-US" sz="1800" b="1" i="1" dirty="0">
                <a:solidFill>
                  <a:srgbClr val="7030A0"/>
                </a:solidFill>
                <a:effectLst/>
                <a:latin typeface="Times New Roman" panose="02020603050405020304" pitchFamily="18" charset="0"/>
                <a:ea typeface="Times New Roman" panose="02020603050405020304" pitchFamily="18" charset="0"/>
              </a:rPr>
              <a:t>Nebraska seeks to provide opportunities for our citizens with intellectual and developmental disabilities to advocate for themselves and to receive the supports they need to be productive, successful, and independent members of their communities.</a:t>
            </a:r>
            <a:r>
              <a:rPr lang="en-US" sz="1800" b="1" i="1" dirty="0">
                <a:effectLst/>
                <a:latin typeface="Times New Roman" panose="02020603050405020304" pitchFamily="18" charset="0"/>
                <a:ea typeface="Times New Roman" panose="02020603050405020304" pitchFamily="18" charset="0"/>
              </a:rPr>
              <a:t> </a:t>
            </a:r>
          </a:p>
          <a:p>
            <a:r>
              <a:rPr lang="en-US" sz="1800" b="1" i="1" dirty="0">
                <a:effectLst/>
                <a:latin typeface="Times New Roman" panose="02020603050405020304" pitchFamily="18" charset="0"/>
                <a:ea typeface="Times New Roman" panose="02020603050405020304" pitchFamily="18" charset="0"/>
              </a:rPr>
              <a:t>These individuals should be seen as </a:t>
            </a:r>
            <a:r>
              <a:rPr lang="en-US" sz="1800" b="1" i="1" dirty="0">
                <a:solidFill>
                  <a:srgbClr val="0070C0"/>
                </a:solidFill>
                <a:effectLst/>
                <a:latin typeface="Times New Roman" panose="02020603050405020304" pitchFamily="18" charset="0"/>
                <a:ea typeface="Times New Roman" panose="02020603050405020304" pitchFamily="18" charset="0"/>
              </a:rPr>
              <a:t>contributing</a:t>
            </a:r>
            <a:r>
              <a:rPr lang="en-US" sz="1800" b="1" i="1" dirty="0">
                <a:effectLst/>
                <a:latin typeface="Times New Roman" panose="02020603050405020304" pitchFamily="18" charset="0"/>
                <a:ea typeface="Times New Roman" panose="02020603050405020304" pitchFamily="18" charset="0"/>
              </a:rPr>
              <a:t> neighbors, </a:t>
            </a:r>
            <a:r>
              <a:rPr lang="en-US" sz="1800" b="1" i="1" dirty="0">
                <a:solidFill>
                  <a:srgbClr val="0070C0"/>
                </a:solidFill>
                <a:effectLst/>
                <a:latin typeface="Times New Roman" panose="02020603050405020304" pitchFamily="18" charset="0"/>
                <a:ea typeface="Times New Roman" panose="02020603050405020304" pitchFamily="18" charset="0"/>
              </a:rPr>
              <a:t>co-workers</a:t>
            </a:r>
            <a:r>
              <a:rPr lang="en-US" sz="1800" b="1" i="1" dirty="0">
                <a:effectLst/>
                <a:latin typeface="Times New Roman" panose="02020603050405020304" pitchFamily="18" charset="0"/>
                <a:ea typeface="Times New Roman" panose="02020603050405020304" pitchFamily="18" charset="0"/>
              </a:rPr>
              <a:t>, church members, classmates, voters, friends, volunteers, and </a:t>
            </a:r>
            <a:r>
              <a:rPr lang="en-US" sz="1800" b="1" i="1" dirty="0">
                <a:solidFill>
                  <a:srgbClr val="0070C0"/>
                </a:solidFill>
                <a:effectLst/>
                <a:latin typeface="Times New Roman" panose="02020603050405020304" pitchFamily="18" charset="0"/>
                <a:ea typeface="Times New Roman" panose="02020603050405020304" pitchFamily="18" charset="0"/>
              </a:rPr>
              <a:t>valued members of our community</a:t>
            </a:r>
            <a:r>
              <a:rPr lang="en-US" sz="1800" b="1" i="1"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2EC02319-C68A-201E-C4EB-1F9D2C1128C9}"/>
              </a:ext>
            </a:extLst>
          </p:cNvPr>
          <p:cNvSpPr>
            <a:spLocks noGrp="1"/>
          </p:cNvSpPr>
          <p:nvPr>
            <p:ph type="sldNum" sz="quarter" idx="4"/>
          </p:nvPr>
        </p:nvSpPr>
        <p:spPr/>
        <p:txBody>
          <a:bodyPr/>
          <a:lstStyle/>
          <a:p>
            <a:fld id="{294A09A9-5501-47C1-A89A-A340965A2BE2}" type="slidenum">
              <a:rPr lang="en-US" smtClean="0"/>
              <a:pPr/>
              <a:t>7</a:t>
            </a:fld>
            <a:endParaRPr lang="en-US" dirty="0"/>
          </a:p>
        </p:txBody>
      </p:sp>
      <p:pic>
        <p:nvPicPr>
          <p:cNvPr id="10" name="Picture 9">
            <a:extLst>
              <a:ext uri="{FF2B5EF4-FFF2-40B4-BE49-F238E27FC236}">
                <a16:creationId xmlns:a16="http://schemas.microsoft.com/office/drawing/2014/main" id="{B5091C32-9182-4EE4-E2D9-E43CE9537D60}"/>
              </a:ext>
            </a:extLst>
          </p:cNvPr>
          <p:cNvPicPr>
            <a:picLocks noChangeAspect="1"/>
          </p:cNvPicPr>
          <p:nvPr/>
        </p:nvPicPr>
        <p:blipFill>
          <a:blip r:embed="rId2"/>
          <a:stretch>
            <a:fillRect/>
          </a:stretch>
        </p:blipFill>
        <p:spPr>
          <a:xfrm>
            <a:off x="227695" y="5179053"/>
            <a:ext cx="2743438" cy="1542422"/>
          </a:xfrm>
          <a:prstGeom prst="rect">
            <a:avLst/>
          </a:prstGeom>
        </p:spPr>
      </p:pic>
      <p:pic>
        <p:nvPicPr>
          <p:cNvPr id="11" name="Picture 10">
            <a:extLst>
              <a:ext uri="{FF2B5EF4-FFF2-40B4-BE49-F238E27FC236}">
                <a16:creationId xmlns:a16="http://schemas.microsoft.com/office/drawing/2014/main" id="{6670A06F-998F-118A-8353-088ABE59D3B1}"/>
              </a:ext>
            </a:extLst>
          </p:cNvPr>
          <p:cNvPicPr>
            <a:picLocks noChangeAspect="1"/>
          </p:cNvPicPr>
          <p:nvPr/>
        </p:nvPicPr>
        <p:blipFill>
          <a:blip r:embed="rId3"/>
          <a:stretch>
            <a:fillRect/>
          </a:stretch>
        </p:blipFill>
        <p:spPr>
          <a:xfrm>
            <a:off x="3313645" y="5179053"/>
            <a:ext cx="2518420" cy="1678947"/>
          </a:xfrm>
          <a:prstGeom prst="rect">
            <a:avLst/>
          </a:prstGeom>
        </p:spPr>
      </p:pic>
    </p:spTree>
    <p:extLst>
      <p:ext uri="{BB962C8B-B14F-4D97-AF65-F5344CB8AC3E}">
        <p14:creationId xmlns:p14="http://schemas.microsoft.com/office/powerpoint/2010/main" val="40992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E1D8-7E8B-4164-AF97-F6FC80126520}"/>
              </a:ext>
            </a:extLst>
          </p:cNvPr>
          <p:cNvSpPr>
            <a:spLocks noGrp="1"/>
          </p:cNvSpPr>
          <p:nvPr>
            <p:ph type="title"/>
          </p:nvPr>
        </p:nvSpPr>
        <p:spPr>
          <a:xfrm>
            <a:off x="1154085" y="448986"/>
            <a:ext cx="10058400" cy="1033237"/>
          </a:xfrm>
        </p:spPr>
        <p:txBody>
          <a:bodyPr/>
          <a:lstStyle/>
          <a:p>
            <a:r>
              <a:rPr lang="en-US" dirty="0">
                <a:solidFill>
                  <a:schemeClr val="tx1"/>
                </a:solidFill>
              </a:rPr>
              <a:t>Why is Competitive Integrated Employment So </a:t>
            </a:r>
            <a:r>
              <a:rPr lang="en-US" dirty="0">
                <a:solidFill>
                  <a:srgbClr val="0070C0"/>
                </a:solidFill>
              </a:rPr>
              <a:t>Important</a:t>
            </a:r>
            <a:r>
              <a:rPr lang="en-US" dirty="0">
                <a:solidFill>
                  <a:schemeClr val="tx1"/>
                </a:solidFill>
              </a:rPr>
              <a:t>?</a:t>
            </a:r>
          </a:p>
        </p:txBody>
      </p:sp>
      <p:sp>
        <p:nvSpPr>
          <p:cNvPr id="3" name="Content Placeholder 2">
            <a:extLst>
              <a:ext uri="{FF2B5EF4-FFF2-40B4-BE49-F238E27FC236}">
                <a16:creationId xmlns:a16="http://schemas.microsoft.com/office/drawing/2014/main" id="{A2552E18-0FD5-48D7-B514-69D2E9E305E3}"/>
              </a:ext>
            </a:extLst>
          </p:cNvPr>
          <p:cNvSpPr>
            <a:spLocks noGrp="1"/>
          </p:cNvSpPr>
          <p:nvPr>
            <p:ph idx="1"/>
          </p:nvPr>
        </p:nvSpPr>
        <p:spPr>
          <a:xfrm>
            <a:off x="445169" y="2310061"/>
            <a:ext cx="2288604" cy="4278093"/>
          </a:xfrm>
          <a:ln w="19050">
            <a:solidFill>
              <a:schemeClr val="tx1"/>
            </a:solidFill>
          </a:ln>
        </p:spPr>
        <p:txBody>
          <a:bodyPr>
            <a:normAutofit fontScale="92500" lnSpcReduction="20000"/>
          </a:bodyPr>
          <a:lstStyle/>
          <a:p>
            <a:pPr>
              <a:buFont typeface="Wingdings" panose="05000000000000000000" pitchFamily="2" charset="2"/>
              <a:buChar char="Ø"/>
            </a:pPr>
            <a:r>
              <a:rPr lang="en-US" sz="2000" dirty="0"/>
              <a:t>Shrinking workforce</a:t>
            </a:r>
          </a:p>
          <a:p>
            <a:pPr>
              <a:buFont typeface="Wingdings" panose="05000000000000000000" pitchFamily="2" charset="2"/>
              <a:buChar char="Ø"/>
            </a:pPr>
            <a:r>
              <a:rPr lang="en-US" sz="2000" dirty="0"/>
              <a:t>Record low unemployment</a:t>
            </a:r>
          </a:p>
          <a:p>
            <a:pPr>
              <a:buFont typeface="Wingdings" panose="05000000000000000000" pitchFamily="2" charset="2"/>
              <a:buChar char="Ø"/>
            </a:pPr>
            <a:r>
              <a:rPr lang="en-US" sz="2000" dirty="0"/>
              <a:t>Labor force projections indicate long-term problem</a:t>
            </a:r>
          </a:p>
          <a:p>
            <a:pPr>
              <a:buFont typeface="Wingdings" panose="05000000000000000000" pitchFamily="2" charset="2"/>
              <a:buChar char="Ø"/>
            </a:pPr>
            <a:r>
              <a:rPr lang="en-US" sz="2000" dirty="0"/>
              <a:t>Nebraska’s economic growth limited by lack of workforce</a:t>
            </a:r>
          </a:p>
          <a:p>
            <a:pPr>
              <a:buFont typeface="Wingdings" panose="05000000000000000000" pitchFamily="2" charset="2"/>
              <a:buChar char="Ø"/>
            </a:pPr>
            <a:r>
              <a:rPr lang="en-US" sz="2000" dirty="0"/>
              <a:t>Businesses that embrace diversity are better positioned for success going forward.</a:t>
            </a:r>
          </a:p>
          <a:p>
            <a:pPr>
              <a:buFont typeface="Wingdings" panose="05000000000000000000" pitchFamily="2" charset="2"/>
              <a:buChar char="Ø"/>
            </a:pPr>
            <a:endParaRPr lang="en-US" sz="1800" dirty="0"/>
          </a:p>
        </p:txBody>
      </p:sp>
      <p:sp>
        <p:nvSpPr>
          <p:cNvPr id="4" name="Slide Number Placeholder 3">
            <a:extLst>
              <a:ext uri="{FF2B5EF4-FFF2-40B4-BE49-F238E27FC236}">
                <a16:creationId xmlns:a16="http://schemas.microsoft.com/office/drawing/2014/main" id="{B677FEAA-9F02-4ED2-BFC1-4BAFFF0E4E7B}"/>
              </a:ext>
            </a:extLst>
          </p:cNvPr>
          <p:cNvSpPr>
            <a:spLocks noGrp="1"/>
          </p:cNvSpPr>
          <p:nvPr>
            <p:ph type="sldNum" sz="quarter" idx="12"/>
          </p:nvPr>
        </p:nvSpPr>
        <p:spPr>
          <a:xfrm>
            <a:off x="9900460" y="6459787"/>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88E80-DDED-4E0A-A7AA-A3FE6FA3F075}" type="slidenum">
              <a:rPr lang="en-US" smtClean="0"/>
              <a:pPr/>
              <a:t>8</a:t>
            </a:fld>
            <a:endParaRPr lang="en-US"/>
          </a:p>
        </p:txBody>
      </p:sp>
      <p:sp>
        <p:nvSpPr>
          <p:cNvPr id="6" name="TextBox 5">
            <a:extLst>
              <a:ext uri="{FF2B5EF4-FFF2-40B4-BE49-F238E27FC236}">
                <a16:creationId xmlns:a16="http://schemas.microsoft.com/office/drawing/2014/main" id="{B576FF9D-129C-A860-A592-F43EF2C94501}"/>
              </a:ext>
            </a:extLst>
          </p:cNvPr>
          <p:cNvSpPr txBox="1"/>
          <p:nvPr/>
        </p:nvSpPr>
        <p:spPr>
          <a:xfrm>
            <a:off x="445167" y="1708483"/>
            <a:ext cx="2288605" cy="584775"/>
          </a:xfrm>
          <a:prstGeom prst="rect">
            <a:avLst/>
          </a:prstGeom>
          <a:noFill/>
          <a:ln w="19050">
            <a:solidFill>
              <a:schemeClr val="tx1"/>
            </a:solidFill>
          </a:ln>
        </p:spPr>
        <p:txBody>
          <a:bodyPr wrap="square" rtlCol="0">
            <a:spAutoFit/>
          </a:bodyPr>
          <a:lstStyle/>
          <a:p>
            <a:pPr algn="ctr"/>
            <a:r>
              <a:rPr lang="en-US" sz="3200" dirty="0"/>
              <a:t>NEBRASKA</a:t>
            </a:r>
          </a:p>
        </p:txBody>
      </p:sp>
      <p:sp>
        <p:nvSpPr>
          <p:cNvPr id="7" name="TextBox 6">
            <a:extLst>
              <a:ext uri="{FF2B5EF4-FFF2-40B4-BE49-F238E27FC236}">
                <a16:creationId xmlns:a16="http://schemas.microsoft.com/office/drawing/2014/main" id="{B0BF616E-6F6F-E0A3-EA2C-C5C95CA92FDA}"/>
              </a:ext>
            </a:extLst>
          </p:cNvPr>
          <p:cNvSpPr txBox="1"/>
          <p:nvPr/>
        </p:nvSpPr>
        <p:spPr>
          <a:xfrm>
            <a:off x="2733772" y="1708483"/>
            <a:ext cx="4449081" cy="584775"/>
          </a:xfrm>
          <a:prstGeom prst="rect">
            <a:avLst/>
          </a:prstGeom>
          <a:noFill/>
          <a:ln w="19050">
            <a:solidFill>
              <a:schemeClr val="tx1"/>
            </a:solidFill>
          </a:ln>
        </p:spPr>
        <p:txBody>
          <a:bodyPr wrap="square" rtlCol="0">
            <a:spAutoFit/>
          </a:bodyPr>
          <a:lstStyle/>
          <a:p>
            <a:pPr algn="ctr"/>
            <a:r>
              <a:rPr lang="en-US" sz="3200" dirty="0"/>
              <a:t>PEOPLE WITH IDD</a:t>
            </a:r>
          </a:p>
        </p:txBody>
      </p:sp>
      <p:sp>
        <p:nvSpPr>
          <p:cNvPr id="8" name="TextBox 7">
            <a:extLst>
              <a:ext uri="{FF2B5EF4-FFF2-40B4-BE49-F238E27FC236}">
                <a16:creationId xmlns:a16="http://schemas.microsoft.com/office/drawing/2014/main" id="{E1D2C242-B07E-88E7-6BC8-7B0D6AC52391}"/>
              </a:ext>
            </a:extLst>
          </p:cNvPr>
          <p:cNvSpPr txBox="1"/>
          <p:nvPr/>
        </p:nvSpPr>
        <p:spPr>
          <a:xfrm>
            <a:off x="7182852" y="1708483"/>
            <a:ext cx="3910264" cy="584775"/>
          </a:xfrm>
          <a:prstGeom prst="rect">
            <a:avLst/>
          </a:prstGeom>
          <a:noFill/>
          <a:ln w="19050">
            <a:solidFill>
              <a:schemeClr val="tx1"/>
            </a:solidFill>
          </a:ln>
        </p:spPr>
        <p:txBody>
          <a:bodyPr wrap="square" rtlCol="0">
            <a:spAutoFit/>
          </a:bodyPr>
          <a:lstStyle/>
          <a:p>
            <a:pPr algn="ctr"/>
            <a:r>
              <a:rPr lang="en-US" sz="3200" dirty="0"/>
              <a:t>PUBLIC SERVICES</a:t>
            </a:r>
          </a:p>
        </p:txBody>
      </p:sp>
      <p:sp>
        <p:nvSpPr>
          <p:cNvPr id="9" name="Content Placeholder 2">
            <a:extLst>
              <a:ext uri="{FF2B5EF4-FFF2-40B4-BE49-F238E27FC236}">
                <a16:creationId xmlns:a16="http://schemas.microsoft.com/office/drawing/2014/main" id="{4A3784A2-4DD4-41FF-F822-14DF4AB2EC57}"/>
              </a:ext>
            </a:extLst>
          </p:cNvPr>
          <p:cNvSpPr txBox="1">
            <a:spLocks/>
          </p:cNvSpPr>
          <p:nvPr/>
        </p:nvSpPr>
        <p:spPr>
          <a:xfrm>
            <a:off x="2733771" y="2310062"/>
            <a:ext cx="4449081" cy="4278093"/>
          </a:xfrm>
          <a:prstGeom prst="rect">
            <a:avLst/>
          </a:prstGeom>
          <a:ln w="19050">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dirty="0"/>
              <a:t>Benefit from feeling capable, a sense of purpose and a sense of accomplishment</a:t>
            </a:r>
          </a:p>
          <a:p>
            <a:pPr>
              <a:buFont typeface="Wingdings" panose="05000000000000000000" pitchFamily="2" charset="2"/>
              <a:buChar char="Ø"/>
            </a:pPr>
            <a:r>
              <a:rPr lang="en-US" sz="2000" dirty="0"/>
              <a:t>Need for opportunities that utilize natural community settings and engage the broader community.</a:t>
            </a:r>
          </a:p>
          <a:p>
            <a:pPr lvl="1">
              <a:buFont typeface="Wingdings" panose="05000000000000000000" pitchFamily="2" charset="2"/>
              <a:buChar char="Ø"/>
            </a:pPr>
            <a:r>
              <a:rPr lang="en-US" sz="1600" dirty="0"/>
              <a:t>Community members as role models for participation, interaction</a:t>
            </a:r>
          </a:p>
          <a:p>
            <a:pPr lvl="1">
              <a:buFont typeface="Wingdings" panose="05000000000000000000" pitchFamily="2" charset="2"/>
              <a:buChar char="Ø"/>
            </a:pPr>
            <a:r>
              <a:rPr lang="en-US" sz="1600" dirty="0"/>
              <a:t>Opportunity to learn, practice and use skills to benefit self and others</a:t>
            </a:r>
          </a:p>
          <a:p>
            <a:pPr>
              <a:buFont typeface="Wingdings" panose="05000000000000000000" pitchFamily="2" charset="2"/>
              <a:buChar char="Ø"/>
            </a:pPr>
            <a:r>
              <a:rPr lang="en-US" sz="2000" dirty="0"/>
              <a:t>Benefit from opportunities to hold valued social roles, changing fellow community members’ perceptions</a:t>
            </a:r>
          </a:p>
          <a:p>
            <a:pPr>
              <a:buFont typeface="Wingdings" panose="05000000000000000000" pitchFamily="2" charset="2"/>
              <a:buChar char="Ø"/>
            </a:pPr>
            <a:r>
              <a:rPr lang="en-US" sz="2000" dirty="0"/>
              <a:t>Need ways to address poverty</a:t>
            </a:r>
          </a:p>
        </p:txBody>
      </p:sp>
      <p:sp>
        <p:nvSpPr>
          <p:cNvPr id="11" name="TextBox 10">
            <a:extLst>
              <a:ext uri="{FF2B5EF4-FFF2-40B4-BE49-F238E27FC236}">
                <a16:creationId xmlns:a16="http://schemas.microsoft.com/office/drawing/2014/main" id="{741597FE-9B8C-0BF7-BDED-DF21FD71DF08}"/>
              </a:ext>
            </a:extLst>
          </p:cNvPr>
          <p:cNvSpPr txBox="1"/>
          <p:nvPr/>
        </p:nvSpPr>
        <p:spPr>
          <a:xfrm>
            <a:off x="7182851" y="2310062"/>
            <a:ext cx="3910265" cy="3231654"/>
          </a:xfrm>
          <a:prstGeom prst="rect">
            <a:avLst/>
          </a:prstGeom>
          <a:noFill/>
          <a:ln w="19050">
            <a:solidFill>
              <a:schemeClr val="tx1"/>
            </a:solidFill>
          </a:ln>
        </p:spPr>
        <p:txBody>
          <a:bodyPr wrap="square">
            <a:spAutoFit/>
          </a:bodyPr>
          <a:lstStyle/>
          <a:p>
            <a:pPr>
              <a:buFont typeface="Wingdings" panose="05000000000000000000" pitchFamily="2" charset="2"/>
              <a:buChar char="Ø"/>
            </a:pPr>
            <a:r>
              <a:rPr lang="en-US" sz="2000" dirty="0"/>
              <a:t>Direct service workforce shortage</a:t>
            </a:r>
          </a:p>
          <a:p>
            <a:pPr lvl="1">
              <a:buFont typeface="Wingdings" panose="05000000000000000000" pitchFamily="2" charset="2"/>
              <a:buChar char="Ø"/>
            </a:pPr>
            <a:r>
              <a:rPr lang="en-US" sz="1600" dirty="0"/>
              <a:t>Increased congregation and segregation is not the answer.</a:t>
            </a:r>
          </a:p>
          <a:p>
            <a:pPr lvl="1">
              <a:buFont typeface="Wingdings" panose="05000000000000000000" pitchFamily="2" charset="2"/>
              <a:buChar char="Ø"/>
            </a:pPr>
            <a:endParaRPr lang="en-US" sz="1600" dirty="0"/>
          </a:p>
          <a:p>
            <a:pPr>
              <a:buFont typeface="Wingdings" panose="05000000000000000000" pitchFamily="2" charset="2"/>
              <a:buChar char="Ø"/>
            </a:pPr>
            <a:r>
              <a:rPr lang="en-US" sz="2000" dirty="0"/>
              <a:t>Adequate funding more likely if tied to return on investment</a:t>
            </a:r>
          </a:p>
          <a:p>
            <a:pPr>
              <a:buFont typeface="Wingdings" panose="05000000000000000000" pitchFamily="2" charset="2"/>
              <a:buChar char="Ø"/>
            </a:pPr>
            <a:endParaRPr lang="en-US" sz="1600" dirty="0"/>
          </a:p>
          <a:p>
            <a:pPr>
              <a:buFont typeface="Wingdings" panose="05000000000000000000" pitchFamily="2" charset="2"/>
              <a:buChar char="Ø"/>
            </a:pPr>
            <a:r>
              <a:rPr lang="en-US" sz="2000" dirty="0"/>
              <a:t>Expectation of                            publicly funded                  programs</a:t>
            </a:r>
          </a:p>
        </p:txBody>
      </p:sp>
      <p:pic>
        <p:nvPicPr>
          <p:cNvPr id="12" name="Picture 11">
            <a:extLst>
              <a:ext uri="{FF2B5EF4-FFF2-40B4-BE49-F238E27FC236}">
                <a16:creationId xmlns:a16="http://schemas.microsoft.com/office/drawing/2014/main" id="{E70018D7-D8F1-B3EB-B2DE-FCDEFA6AFBB0}"/>
              </a:ext>
            </a:extLst>
          </p:cNvPr>
          <p:cNvPicPr>
            <a:picLocks noChangeAspect="1"/>
          </p:cNvPicPr>
          <p:nvPr/>
        </p:nvPicPr>
        <p:blipFill>
          <a:blip r:embed="rId3"/>
          <a:stretch>
            <a:fillRect/>
          </a:stretch>
        </p:blipFill>
        <p:spPr>
          <a:xfrm>
            <a:off x="9900460" y="4449107"/>
            <a:ext cx="2155182" cy="1618225"/>
          </a:xfrm>
          <a:prstGeom prst="rect">
            <a:avLst/>
          </a:prstGeom>
        </p:spPr>
      </p:pic>
    </p:spTree>
    <p:extLst>
      <p:ext uri="{BB962C8B-B14F-4D97-AF65-F5344CB8AC3E}">
        <p14:creationId xmlns:p14="http://schemas.microsoft.com/office/powerpoint/2010/main" val="358881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BE13-8365-D81A-00D0-516E33B02E4B}"/>
              </a:ext>
            </a:extLst>
          </p:cNvPr>
          <p:cNvSpPr>
            <a:spLocks noGrp="1"/>
          </p:cNvSpPr>
          <p:nvPr>
            <p:ph type="title"/>
          </p:nvPr>
        </p:nvSpPr>
        <p:spPr>
          <a:xfrm>
            <a:off x="1167492" y="381000"/>
            <a:ext cx="9779183" cy="1372386"/>
          </a:xfrm>
        </p:spPr>
        <p:txBody>
          <a:bodyPr/>
          <a:lstStyle/>
          <a:p>
            <a:r>
              <a:rPr lang="en-US" dirty="0">
                <a:solidFill>
                  <a:schemeClr val="tx1"/>
                </a:solidFill>
              </a:rPr>
              <a:t>Why is Competitive Integrated Employment </a:t>
            </a:r>
            <a:r>
              <a:rPr lang="en-US" dirty="0">
                <a:solidFill>
                  <a:srgbClr val="0070C0"/>
                </a:solidFill>
              </a:rPr>
              <a:t>So Hard to Facilitate</a:t>
            </a:r>
            <a:r>
              <a:rPr lang="en-US" dirty="0">
                <a:solidFill>
                  <a:schemeClr val="tx1"/>
                </a:solidFill>
              </a:rPr>
              <a:t>?</a:t>
            </a:r>
            <a:endParaRPr lang="en-US" sz="3200" dirty="0"/>
          </a:p>
        </p:txBody>
      </p:sp>
      <p:sp>
        <p:nvSpPr>
          <p:cNvPr id="3" name="Content Placeholder 2">
            <a:extLst>
              <a:ext uri="{FF2B5EF4-FFF2-40B4-BE49-F238E27FC236}">
                <a16:creationId xmlns:a16="http://schemas.microsoft.com/office/drawing/2014/main" id="{A195E6E3-5853-0FDA-D851-F35974B27D88}"/>
              </a:ext>
            </a:extLst>
          </p:cNvPr>
          <p:cNvSpPr>
            <a:spLocks noGrp="1"/>
          </p:cNvSpPr>
          <p:nvPr>
            <p:ph idx="1"/>
          </p:nvPr>
        </p:nvSpPr>
        <p:spPr>
          <a:xfrm>
            <a:off x="842211" y="1970203"/>
            <a:ext cx="10104464" cy="3414080"/>
          </a:xfrm>
        </p:spPr>
        <p:txBody>
          <a:bodyPr/>
          <a:lstStyle/>
          <a:p>
            <a:pPr marR="0" lvl="0">
              <a:lnSpc>
                <a:spcPct val="115000"/>
              </a:lnSpc>
              <a:spcBef>
                <a:spcPts val="200"/>
              </a:spcBef>
              <a:spcAft>
                <a:spcPts val="0"/>
              </a:spcAft>
            </a:pPr>
            <a:r>
              <a:rPr lang="en-US" sz="2400" b="1" dirty="0"/>
              <a:t>Study Findings:  Barriers to Increasing CIE Participation</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200"/>
              </a:spcBef>
              <a:spcAft>
                <a:spcPts val="0"/>
              </a:spcAft>
              <a:buFont typeface="Symbol" panose="05050102010706020507" pitchFamily="18" charset="2"/>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perception of people with IDD in the broader community and among Nebraskan employers</a:t>
            </a:r>
          </a:p>
          <a:p>
            <a:pPr marL="342900" marR="0" lvl="0" indent="-342900">
              <a:lnSpc>
                <a:spcPct val="115000"/>
              </a:lnSpc>
              <a:spcBef>
                <a:spcPts val="200"/>
              </a:spcBef>
              <a:spcAft>
                <a:spcPts val="0"/>
              </a:spcAft>
              <a:buFont typeface="Symbol" panose="05050102010706020507" pitchFamily="18" charset="2"/>
              <a:buChar char=""/>
            </a:pPr>
            <a:endParaRPr lang="en-US" sz="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Expectations of people with IDD within publicly funded service systems that serve people with IDD</a:t>
            </a:r>
          </a:p>
          <a:p>
            <a:pPr marL="342900" marR="0" lvl="0" indent="-342900">
              <a:lnSpc>
                <a:spcPct val="115000"/>
              </a:lnSpc>
              <a:spcBef>
                <a:spcPts val="0"/>
              </a:spcBef>
              <a:spcAft>
                <a:spcPts val="0"/>
              </a:spcAft>
              <a:buFont typeface="Symbol" panose="05050102010706020507" pitchFamily="18" charset="2"/>
              <a:buChar char=""/>
            </a:pPr>
            <a:endParaRPr lang="en-US" sz="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Lack of effective strategies in person-centered planning for individuals with IDD and their families/guardians to facilitate informed choice about competitive integrated employment</a:t>
            </a:r>
          </a:p>
          <a:p>
            <a:pPr marR="0" lvl="0">
              <a:lnSpc>
                <a:spcPct val="115000"/>
              </a:lnSpc>
              <a:spcBef>
                <a:spcPts val="0"/>
              </a:spcBef>
              <a:spcAft>
                <a:spcPts val="0"/>
              </a:spcAft>
            </a:pPr>
            <a:endParaRPr lang="en-US" sz="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 clear incentives </a:t>
            </a:r>
            <a:r>
              <a:rPr lang="en-US" sz="22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but clear disincentives </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Nebraskans                                          with IDD to choose competitive integrated employment</a:t>
            </a:r>
          </a:p>
          <a:p>
            <a:pPr marR="0" lvl="0">
              <a:lnSpc>
                <a:spcPct val="115000"/>
              </a:lnSpc>
              <a:spcBef>
                <a:spcPts val="0"/>
              </a:spcBef>
              <a:spcAft>
                <a:spcPts val="80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1663EAD-E00B-3279-2BE5-AF939D32FB32}"/>
              </a:ext>
            </a:extLst>
          </p:cNvPr>
          <p:cNvSpPr>
            <a:spLocks noGrp="1"/>
          </p:cNvSpPr>
          <p:nvPr>
            <p:ph type="sldNum" sz="quarter" idx="4"/>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4037394318"/>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{913C038D-6C37-437F-941A-C20B459EAE27}tf45331398_win32</Template>
  <TotalTime>7837</TotalTime>
  <Words>2295</Words>
  <Application>Microsoft Office PowerPoint</Application>
  <PresentationFormat>Widescreen</PresentationFormat>
  <Paragraphs>268</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Symbol</vt:lpstr>
      <vt:lpstr>Tahoma</vt:lpstr>
      <vt:lpstr>Tenorite</vt:lpstr>
      <vt:lpstr>Times New Roman</vt:lpstr>
      <vt:lpstr>Wingdings</vt:lpstr>
      <vt:lpstr>Office Theme</vt:lpstr>
      <vt:lpstr>PowerPoint Presentation</vt:lpstr>
      <vt:lpstr>Today’s Presenter:   Dr. Lisa Mills, PhD</vt:lpstr>
      <vt:lpstr>Nebraska Developmental Disabilities Council’s 1st Goal</vt:lpstr>
      <vt:lpstr>Why a Study is a Good Idea?</vt:lpstr>
      <vt:lpstr>Progress Requires Setting Aside the Blame Game</vt:lpstr>
      <vt:lpstr>If We Are Polarized, Our Work is Fragmented and Siloed.</vt:lpstr>
      <vt:lpstr>Governor Jim Pillen’s Proclamation March 21, 2023</vt:lpstr>
      <vt:lpstr>Why is Competitive Integrated Employment So Important?</vt:lpstr>
      <vt:lpstr>Why is Competitive Integrated Employment So Hard to Facilitate?</vt:lpstr>
      <vt:lpstr>Why is Competitive Integrated Employment So Hard to Facilitate? (2)</vt:lpstr>
      <vt:lpstr>A Word on Cost-Effectiveness</vt:lpstr>
      <vt:lpstr>Measuring the Cost-Effectiveness of Current Supported Employment Services</vt:lpstr>
      <vt:lpstr>Major Findings of the Study: Cost-Effectiveness of Current Supported Employment Services</vt:lpstr>
      <vt:lpstr>Despite Workforce Shortage, Incentive             to Fade Appears Missing</vt:lpstr>
      <vt:lpstr>The Implications of Fee-for-Service Payment Model</vt:lpstr>
      <vt:lpstr>Study Findings: Current Provider Performance Varies</vt:lpstr>
      <vt:lpstr>Developing Alternative Payment Methods  Requires Us to See Things Differently </vt:lpstr>
      <vt:lpstr>Major Study Conclusions</vt:lpstr>
      <vt:lpstr>Major Study Conclusions (2)</vt:lpstr>
      <vt:lpstr>Study Recommendations</vt:lpstr>
      <vt:lpstr>Study Recommendations (2)</vt:lpstr>
      <vt:lpstr>Study Recommendations (3)</vt:lpstr>
      <vt:lpstr>Study Recommendations (4)</vt:lpstr>
      <vt:lpstr>PowerPoint Presentation</vt:lpstr>
      <vt:lpstr>Acting Together:  Work to Avoid Bad Traits of Teams</vt:lpstr>
      <vt:lpstr>Are We Really Engaging People with IDD with the Intent to Motivate Them to Work?</vt:lpstr>
      <vt:lpstr>Encouraging People with IDD to Consider and Pursue Work</vt:lpstr>
      <vt:lpstr>Questions?  Comments</vt:lpstr>
      <vt:lpstr>Presenter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Value-Based Purchasing  for State Vocational Rehabilitation Agencies</dc:title>
  <dc:creator>Mills, Lisa A</dc:creator>
  <cp:lastModifiedBy>Lisa Mills</cp:lastModifiedBy>
  <cp:revision>100</cp:revision>
  <dcterms:created xsi:type="dcterms:W3CDTF">2023-01-12T14:21:10Z</dcterms:created>
  <dcterms:modified xsi:type="dcterms:W3CDTF">2023-03-24T13:00:12Z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